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69" r:id="rId4"/>
    <p:sldId id="292" r:id="rId5"/>
    <p:sldId id="275" r:id="rId6"/>
    <p:sldId id="277" r:id="rId7"/>
    <p:sldId id="291" r:id="rId8"/>
    <p:sldId id="279" r:id="rId9"/>
    <p:sldId id="270" r:id="rId10"/>
    <p:sldId id="271" r:id="rId11"/>
    <p:sldId id="283" r:id="rId12"/>
    <p:sldId id="284" r:id="rId13"/>
    <p:sldId id="273" r:id="rId14"/>
    <p:sldId id="289" r:id="rId15"/>
    <p:sldId id="267" r:id="rId1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0101"/>
    <a:srgbClr val="7AA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Stile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Stile medio 1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85" autoAdjust="0"/>
    <p:restoredTop sz="93909" autoAdjust="0"/>
  </p:normalViewPr>
  <p:slideViewPr>
    <p:cSldViewPr>
      <p:cViewPr>
        <p:scale>
          <a:sx n="66" d="100"/>
          <a:sy n="66" d="100"/>
        </p:scale>
        <p:origin x="-372" y="-11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CBDB-73DB-461E-A07B-E66EB806247D}" type="datetimeFigureOut">
              <a:rPr lang="it-IT" smtClean="0">
                <a:solidFill>
                  <a:prstClr val="white">
                    <a:tint val="95000"/>
                  </a:prstClr>
                </a:solidFill>
              </a:rPr>
              <a:pPr/>
              <a:t>07/12/2014</a:t>
            </a:fld>
            <a:endParaRPr lang="it-IT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89270-E92D-4529-BF69-E8E17A45E834}" type="slidenum">
              <a:rPr lang="it-IT" smtClean="0">
                <a:solidFill>
                  <a:prstClr val="white">
                    <a:tint val="9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CBDB-73DB-461E-A07B-E66EB806247D}" type="datetimeFigureOut">
              <a:rPr lang="it-IT" smtClean="0">
                <a:solidFill>
                  <a:prstClr val="black">
                    <a:tint val="95000"/>
                  </a:prstClr>
                </a:solidFill>
              </a:rPr>
              <a:pPr/>
              <a:t>07/12/2014</a:t>
            </a:fld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89270-E92D-4529-BF69-E8E17A45E834}" type="slidenum">
              <a:rPr lang="it-IT" smtClean="0">
                <a:solidFill>
                  <a:prstClr val="black">
                    <a:tint val="9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CBDB-73DB-461E-A07B-E66EB806247D}" type="datetimeFigureOut">
              <a:rPr lang="it-IT" smtClean="0">
                <a:solidFill>
                  <a:prstClr val="white">
                    <a:tint val="95000"/>
                  </a:prstClr>
                </a:solidFill>
              </a:rPr>
              <a:pPr/>
              <a:t>07/12/2014</a:t>
            </a:fld>
            <a:endParaRPr lang="it-IT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89270-E92D-4529-BF69-E8E17A45E834}" type="slidenum">
              <a:rPr lang="it-IT" smtClean="0">
                <a:solidFill>
                  <a:prstClr val="white">
                    <a:tint val="95000"/>
                  </a:prstClr>
                </a:solidFill>
              </a:rPr>
              <a:pPr/>
              <a:t>‹N›</a:t>
            </a:fld>
            <a:endParaRPr lang="it-IT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CBDB-73DB-461E-A07B-E66EB806247D}" type="datetimeFigureOut">
              <a:rPr lang="it-IT" smtClean="0">
                <a:solidFill>
                  <a:prstClr val="black">
                    <a:tint val="95000"/>
                  </a:prstClr>
                </a:solidFill>
              </a:rPr>
              <a:pPr/>
              <a:t>07/12/2014</a:t>
            </a:fld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89270-E92D-4529-BF69-E8E17A45E834}" type="slidenum">
              <a:rPr lang="it-IT" smtClean="0">
                <a:solidFill>
                  <a:prstClr val="black">
                    <a:tint val="9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CBDB-73DB-461E-A07B-E66EB806247D}" type="datetimeFigureOut">
              <a:rPr lang="it-IT" smtClean="0">
                <a:solidFill>
                  <a:prstClr val="black">
                    <a:tint val="95000"/>
                  </a:prstClr>
                </a:solidFill>
              </a:rPr>
              <a:pPr/>
              <a:t>07/12/2014</a:t>
            </a:fld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89270-E92D-4529-BF69-E8E17A45E834}" type="slidenum">
              <a:rPr lang="it-IT" smtClean="0">
                <a:solidFill>
                  <a:prstClr val="black">
                    <a:tint val="9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CBDB-73DB-461E-A07B-E66EB806247D}" type="datetimeFigureOut">
              <a:rPr lang="it-IT" smtClean="0">
                <a:solidFill>
                  <a:prstClr val="black">
                    <a:tint val="95000"/>
                  </a:prstClr>
                </a:solidFill>
              </a:rPr>
              <a:pPr/>
              <a:t>07/12/2014</a:t>
            </a:fld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89270-E92D-4529-BF69-E8E17A45E834}" type="slidenum">
              <a:rPr lang="it-IT" smtClean="0">
                <a:solidFill>
                  <a:prstClr val="black">
                    <a:tint val="9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CBDB-73DB-461E-A07B-E66EB806247D}" type="datetimeFigureOut">
              <a:rPr lang="it-IT" smtClean="0">
                <a:solidFill>
                  <a:prstClr val="black">
                    <a:tint val="95000"/>
                  </a:prstClr>
                </a:solidFill>
              </a:rPr>
              <a:pPr/>
              <a:t>07/12/2014</a:t>
            </a:fld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89270-E92D-4529-BF69-E8E17A45E834}" type="slidenum">
              <a:rPr lang="it-IT" smtClean="0">
                <a:solidFill>
                  <a:prstClr val="black">
                    <a:tint val="9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CBDB-73DB-461E-A07B-E66EB806247D}" type="datetimeFigureOut">
              <a:rPr lang="it-IT" smtClean="0">
                <a:solidFill>
                  <a:prstClr val="black">
                    <a:tint val="95000"/>
                  </a:prstClr>
                </a:solidFill>
              </a:rPr>
              <a:pPr/>
              <a:t>07/12/2014</a:t>
            </a:fld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89270-E92D-4529-BF69-E8E17A45E834}" type="slidenum">
              <a:rPr lang="it-IT" smtClean="0">
                <a:solidFill>
                  <a:prstClr val="black">
                    <a:tint val="9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CBDB-73DB-461E-A07B-E66EB806247D}" type="datetimeFigureOut">
              <a:rPr lang="it-IT" smtClean="0">
                <a:solidFill>
                  <a:prstClr val="black">
                    <a:tint val="95000"/>
                  </a:prstClr>
                </a:solidFill>
              </a:rPr>
              <a:pPr/>
              <a:t>07/12/2014</a:t>
            </a:fld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89270-E92D-4529-BF69-E8E17A45E834}" type="slidenum">
              <a:rPr lang="it-IT" smtClean="0">
                <a:solidFill>
                  <a:prstClr val="black">
                    <a:tint val="9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CBDB-73DB-461E-A07B-E66EB806247D}" type="datetimeFigureOut">
              <a:rPr lang="it-IT" smtClean="0">
                <a:solidFill>
                  <a:prstClr val="black">
                    <a:tint val="95000"/>
                  </a:prstClr>
                </a:solidFill>
              </a:rPr>
              <a:pPr/>
              <a:t>07/12/2014</a:t>
            </a:fld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89270-E92D-4529-BF69-E8E17A45E834}" type="slidenum">
              <a:rPr lang="it-IT" smtClean="0">
                <a:solidFill>
                  <a:prstClr val="black">
                    <a:tint val="9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CBDB-73DB-461E-A07B-E66EB806247D}" type="datetimeFigureOut">
              <a:rPr lang="it-IT" smtClean="0">
                <a:solidFill>
                  <a:prstClr val="black">
                    <a:tint val="95000"/>
                  </a:prstClr>
                </a:solidFill>
              </a:rPr>
              <a:pPr/>
              <a:t>07/12/2014</a:t>
            </a:fld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89270-E92D-4529-BF69-E8E17A45E834}" type="slidenum">
              <a:rPr lang="it-IT" smtClean="0">
                <a:solidFill>
                  <a:prstClr val="black">
                    <a:tint val="9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18F8CBDB-73DB-461E-A07B-E66EB806247D}" type="datetimeFigureOut">
              <a:rPr lang="it-IT" smtClean="0">
                <a:solidFill>
                  <a:prstClr val="black">
                    <a:tint val="95000"/>
                  </a:prstClr>
                </a:solidFill>
              </a:rPr>
              <a:pPr/>
              <a:t>07/12/2014</a:t>
            </a:fld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14389270-E92D-4529-BF69-E8E17A45E834}" type="slidenum">
              <a:rPr lang="it-IT" smtClean="0">
                <a:solidFill>
                  <a:prstClr val="black">
                    <a:tint val="9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 shadeToTitle="1">
        <a:gradFill>
          <a:gsLst>
            <a:gs pos="100000">
              <a:schemeClr val="bg2"/>
            </a:gs>
            <a:gs pos="0">
              <a:schemeClr val="accent1"/>
            </a:gs>
            <a:gs pos="1000">
              <a:schemeClr val="bg1">
                <a:lumMod val="0"/>
                <a:lumOff val="10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/>
          <p:cNvSpPr txBox="1">
            <a:spLocks/>
          </p:cNvSpPr>
          <p:nvPr/>
        </p:nvSpPr>
        <p:spPr>
          <a:xfrm>
            <a:off x="251520" y="36972"/>
            <a:ext cx="8640960" cy="4797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1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ALMA MATER STUDIORUM – UNIVERSITÀ DI BOLOGNA</a:t>
            </a:r>
            <a:endParaRPr lang="it-IT" sz="18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6" name="Titolo 1"/>
          <p:cNvSpPr txBox="1">
            <a:spLocks/>
          </p:cNvSpPr>
          <p:nvPr/>
        </p:nvSpPr>
        <p:spPr>
          <a:xfrm>
            <a:off x="765133" y="540612"/>
            <a:ext cx="7772400" cy="4797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14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SCUOLA DI INGEGNERIA E ARCHITETTURA</a:t>
            </a:r>
            <a:endParaRPr lang="it-IT" sz="14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7" name="Titolo 1"/>
          <p:cNvSpPr txBox="1">
            <a:spLocks/>
          </p:cNvSpPr>
          <p:nvPr/>
        </p:nvSpPr>
        <p:spPr>
          <a:xfrm>
            <a:off x="765133" y="1122222"/>
            <a:ext cx="7772400" cy="37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12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CORSO DI LAUREA IN INGEGNERIA INFORMATICA</a:t>
            </a:r>
            <a:endParaRPr lang="it-IT" sz="12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4" name="Titolo 3"/>
          <p:cNvSpPr>
            <a:spLocks noGrp="1"/>
          </p:cNvSpPr>
          <p:nvPr>
            <p:ph type="ctrTitle"/>
          </p:nvPr>
        </p:nvSpPr>
        <p:spPr>
          <a:xfrm>
            <a:off x="-54260" y="2204864"/>
            <a:ext cx="9252520" cy="1944216"/>
          </a:xfrm>
        </p:spPr>
        <p:txBody>
          <a:bodyPr>
            <a:noAutofit/>
          </a:bodyPr>
          <a:lstStyle/>
          <a:p>
            <a:pPr algn="ctr"/>
            <a:r>
              <a:rPr lang="it-IT" sz="3000" b="1" dirty="0" smtClean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rPr>
              <a:t>GENERATORI DI CODICE IN VISUAL STUDIO: </a:t>
            </a:r>
            <a:br>
              <a:rPr lang="it-IT" sz="3000" b="1" dirty="0" smtClean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rPr>
            </a:br>
            <a:r>
              <a:rPr lang="it-IT" sz="3000" b="1" dirty="0" smtClean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rPr>
              <a:t>MODELLI DI FUNZIONAMENTO E APPLICAZIONI PRATICHE</a:t>
            </a:r>
            <a:br>
              <a:rPr lang="it-IT" sz="3000" b="1" dirty="0" smtClean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rPr>
            </a:br>
            <a:endParaRPr lang="it-IT" sz="30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1" name="Titolo 1"/>
          <p:cNvSpPr txBox="1">
            <a:spLocks/>
          </p:cNvSpPr>
          <p:nvPr/>
        </p:nvSpPr>
        <p:spPr>
          <a:xfrm>
            <a:off x="0" y="4679394"/>
            <a:ext cx="4104456" cy="720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it-IT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CANDIDATO:</a:t>
            </a:r>
          </a:p>
          <a:p>
            <a:pPr algn="l"/>
            <a:r>
              <a:rPr lang="it-IT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Michele Francesco Di Lella</a:t>
            </a:r>
            <a:endParaRPr lang="it-IT" sz="20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>
          <a:xfrm>
            <a:off x="5038696" y="4653136"/>
            <a:ext cx="4104456" cy="13681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it-IT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RELATORE:</a:t>
            </a:r>
          </a:p>
          <a:p>
            <a:pPr algn="r"/>
            <a:r>
              <a:rPr lang="it-IT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Chiar.mo Prof. Enrico Denti</a:t>
            </a:r>
          </a:p>
          <a:p>
            <a:pPr algn="r"/>
            <a:r>
              <a:rPr lang="it-IT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CORRELATORE:</a:t>
            </a:r>
          </a:p>
          <a:p>
            <a:pPr algn="r"/>
            <a:r>
              <a:rPr lang="it-IT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Ing. Roberta Calegari</a:t>
            </a:r>
            <a:endParaRPr lang="it-IT" sz="20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3" name="Titolo 1"/>
          <p:cNvSpPr txBox="1">
            <a:spLocks/>
          </p:cNvSpPr>
          <p:nvPr/>
        </p:nvSpPr>
        <p:spPr>
          <a:xfrm>
            <a:off x="2493975" y="6212225"/>
            <a:ext cx="4104456" cy="432048"/>
          </a:xfrm>
          <a:prstGeom prst="rect">
            <a:avLst/>
          </a:prstGeom>
          <a:ln>
            <a:noFill/>
          </a:ln>
          <a:effectLst>
            <a:glow rad="520700">
              <a:schemeClr val="accent1">
                <a:alpha val="77000"/>
              </a:schemeClr>
            </a:glow>
            <a:outerShdw blurRad="50800" dist="50800" dir="5400000" algn="ctr" rotWithShape="0">
              <a:srgbClr val="000000">
                <a:alpha val="0"/>
              </a:srgbClr>
            </a:outerShdw>
            <a:softEdge rad="406400"/>
          </a:effectLst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1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A.A. 2013/2014 – Sessione II</a:t>
            </a:r>
            <a:endParaRPr lang="it-IT" sz="18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cxnSp>
        <p:nvCxnSpPr>
          <p:cNvPr id="3" name="Connettore 1 2"/>
          <p:cNvCxnSpPr/>
          <p:nvPr/>
        </p:nvCxnSpPr>
        <p:spPr>
          <a:xfrm>
            <a:off x="765133" y="6194523"/>
            <a:ext cx="7551283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478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229600" cy="738336"/>
          </a:xfrm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Contesto: ambiente di sviluppo .NET</a:t>
            </a:r>
            <a:endParaRPr lang="it-IT" sz="36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6" y="1196752"/>
            <a:ext cx="7543800" cy="4896544"/>
          </a:xfrm>
        </p:spPr>
        <p:txBody>
          <a:bodyPr>
            <a:normAutofit/>
          </a:bodyPr>
          <a:lstStyle/>
          <a:p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Supporto a molti linguaggi di programmazione</a:t>
            </a:r>
          </a:p>
          <a:p>
            <a:pPr lvl="1"/>
            <a:r>
              <a:rPr lang="it-IT" sz="22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C++</a:t>
            </a:r>
          </a:p>
          <a:p>
            <a:pPr lvl="1"/>
            <a:r>
              <a:rPr lang="it-IT" sz="2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C#</a:t>
            </a:r>
          </a:p>
          <a:p>
            <a:pPr lvl="1"/>
            <a:r>
              <a:rPr lang="it-IT" sz="2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Visual Basic</a:t>
            </a:r>
            <a:br>
              <a:rPr lang="it-IT" sz="2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it-IT" sz="24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it-IT" sz="24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</a:br>
            <a:endParaRPr lang="it-IT" sz="2400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IDE avanzato Visual Studio</a:t>
            </a:r>
          </a:p>
          <a:p>
            <a:pPr lvl="1"/>
            <a:r>
              <a:rPr lang="it-IT" sz="22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Add-in</a:t>
            </a:r>
          </a:p>
          <a:p>
            <a:pPr lvl="1"/>
            <a:r>
              <a:rPr lang="it-IT" sz="2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Estensioni</a:t>
            </a:r>
          </a:p>
          <a:p>
            <a:pPr lvl="1"/>
            <a:r>
              <a:rPr lang="it-IT" sz="2400" b="1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Template</a:t>
            </a:r>
            <a:r>
              <a:rPr lang="it-IT" sz="2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Item</a:t>
            </a:r>
            <a:endParaRPr lang="it-IT" sz="24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731" y="5229200"/>
            <a:ext cx="2221088" cy="62202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2852936"/>
            <a:ext cx="1575991" cy="47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70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229600" cy="738336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z="3600" dirty="0">
                <a:solidFill>
                  <a:srgbClr val="C00000"/>
                </a:solidFill>
                <a:latin typeface="Calibri" panose="020F0502020204030204" pitchFamily="34" charset="0"/>
              </a:rPr>
              <a:t>Contesto: generatori di codice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6" y="980728"/>
            <a:ext cx="7543800" cy="4752528"/>
          </a:xfrm>
        </p:spPr>
        <p:txBody>
          <a:bodyPr vert="horz" lIns="54864" tIns="91440" rtlCol="0">
            <a:normAutofit/>
          </a:bodyPr>
          <a:lstStyle/>
          <a:p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Tipologie:</a:t>
            </a:r>
          </a:p>
          <a:p>
            <a:pPr lvl="1"/>
            <a:r>
              <a:rPr lang="it-IT" sz="2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Text </a:t>
            </a:r>
            <a:r>
              <a:rPr lang="it-IT" sz="2400" b="1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Templating</a:t>
            </a:r>
            <a:endParaRPr lang="it-IT" sz="2400" b="1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lvl="1"/>
            <a:r>
              <a:rPr lang="it-IT" sz="22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UML </a:t>
            </a:r>
            <a:r>
              <a:rPr lang="it-IT" sz="2200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based</a:t>
            </a:r>
            <a:endParaRPr lang="it-IT" sz="2200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lvl="1"/>
            <a:r>
              <a:rPr lang="it-IT" sz="22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XML </a:t>
            </a:r>
            <a:r>
              <a:rPr lang="it-IT" sz="2200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based</a:t>
            </a:r>
            <a:endParaRPr lang="it-IT" sz="2200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lvl="1"/>
            <a:endParaRPr lang="it-IT" sz="24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it-IT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Text </a:t>
            </a:r>
            <a:r>
              <a:rPr lang="it-IT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Templating</a:t>
            </a:r>
            <a:endParaRPr lang="it-IT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lvl="1"/>
            <a:r>
              <a:rPr lang="it-IT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Language </a:t>
            </a:r>
            <a:r>
              <a:rPr lang="it-IT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oriented</a:t>
            </a:r>
            <a:endParaRPr lang="it-IT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lvl="1"/>
            <a:r>
              <a:rPr lang="it-IT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Basato su </a:t>
            </a:r>
            <a:r>
              <a:rPr lang="it-IT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template</a:t>
            </a:r>
            <a:endParaRPr lang="it-IT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lvl="1"/>
            <a:r>
              <a:rPr lang="it-IT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Meccanismo di sostituzione</a:t>
            </a:r>
            <a:endParaRPr lang="it-IT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27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229600" cy="738336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z="3600" dirty="0">
                <a:solidFill>
                  <a:srgbClr val="C00000"/>
                </a:solidFill>
                <a:latin typeface="Calibri" panose="020F0502020204030204" pitchFamily="34" charset="0"/>
              </a:rPr>
              <a:t>Contesto: generatori di codice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6" y="980728"/>
            <a:ext cx="7543800" cy="4752528"/>
          </a:xfrm>
        </p:spPr>
        <p:txBody>
          <a:bodyPr vert="horz" lIns="54864" tIns="91440" rtlCol="0">
            <a:normAutofit/>
          </a:bodyPr>
          <a:lstStyle/>
          <a:p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Tipologie:</a:t>
            </a:r>
          </a:p>
          <a:p>
            <a:pPr lvl="1"/>
            <a:r>
              <a:rPr lang="it-IT" sz="2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Text </a:t>
            </a:r>
            <a:r>
              <a:rPr lang="it-IT" sz="2400" b="1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Templating</a:t>
            </a:r>
            <a:endParaRPr lang="it-IT" sz="2400" b="1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lvl="1"/>
            <a:r>
              <a:rPr lang="it-IT" sz="22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UML </a:t>
            </a:r>
            <a:r>
              <a:rPr lang="it-IT" sz="2200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based</a:t>
            </a:r>
            <a:endParaRPr lang="it-IT" sz="2200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lvl="1"/>
            <a:r>
              <a:rPr lang="it-IT" sz="22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XML </a:t>
            </a:r>
            <a:r>
              <a:rPr lang="it-IT" sz="2200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based</a:t>
            </a:r>
            <a:endParaRPr lang="it-IT" sz="2200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lvl="1"/>
            <a:endParaRPr lang="it-IT" sz="24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it-IT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Text </a:t>
            </a:r>
            <a:r>
              <a:rPr lang="it-IT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Templating</a:t>
            </a:r>
            <a:endParaRPr lang="it-IT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lvl="1"/>
            <a:r>
              <a:rPr lang="it-IT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Language </a:t>
            </a:r>
            <a:r>
              <a:rPr lang="it-IT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oriented</a:t>
            </a:r>
            <a:endParaRPr lang="it-IT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lvl="1"/>
            <a:r>
              <a:rPr lang="it-IT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Basato su </a:t>
            </a:r>
            <a:r>
              <a:rPr lang="it-IT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template</a:t>
            </a:r>
            <a:endParaRPr lang="it-IT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lvl="1"/>
            <a:r>
              <a:rPr lang="it-IT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Meccanismo di sostituzione</a:t>
            </a:r>
            <a:endParaRPr lang="it-IT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1859211"/>
              </p:ext>
            </p:extLst>
          </p:nvPr>
        </p:nvGraphicFramePr>
        <p:xfrm>
          <a:off x="5220072" y="1268760"/>
          <a:ext cx="3336032" cy="13157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336032"/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1600" dirty="0" err="1" smtClean="0">
                          <a:latin typeface="Calibri" panose="020F0502020204030204" pitchFamily="34" charset="0"/>
                        </a:rPr>
                        <a:t>Template</a:t>
                      </a:r>
                      <a:endParaRPr lang="it-IT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%</a:t>
                      </a:r>
                      <a:r>
                        <a:rPr kumimoji="0" lang="en-US" sz="1400" kern="1200" dirty="0" err="1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accessType</a:t>
                      </a:r>
                      <a:r>
                        <a:rPr kumimoji="0" lang="en-US" sz="14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class %</a:t>
                      </a:r>
                      <a:r>
                        <a:rPr kumimoji="0" lang="en-US" sz="1400" kern="1200" dirty="0" err="1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className</a:t>
                      </a:r>
                      <a:r>
                        <a:rPr kumimoji="0" lang="en-US" sz="14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{</a:t>
                      </a:r>
                      <a:endParaRPr kumimoji="0" lang="it-IT" sz="1400" kern="1200" dirty="0" smtClean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kumimoji="0" lang="en-US" sz="14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Public %</a:t>
                      </a:r>
                      <a:r>
                        <a:rPr kumimoji="0" lang="en-US" sz="1400" kern="1200" dirty="0" err="1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className</a:t>
                      </a:r>
                      <a:r>
                        <a:rPr kumimoji="0" lang="en-US" sz="14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(){</a:t>
                      </a:r>
                      <a:endParaRPr kumimoji="0" lang="it-IT" sz="1400" kern="1200" dirty="0" smtClean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kumimoji="0" lang="en-US" sz="14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}</a:t>
                      </a:r>
                      <a:endParaRPr kumimoji="0" lang="it-IT" sz="1400" kern="1200" dirty="0" smtClean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kumimoji="0" lang="it-IT" sz="14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}</a:t>
                      </a:r>
                      <a:endParaRPr lang="it-IT" sz="1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250554"/>
              </p:ext>
            </p:extLst>
          </p:nvPr>
        </p:nvGraphicFramePr>
        <p:xfrm>
          <a:off x="5220072" y="4005064"/>
          <a:ext cx="3336032" cy="13157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336032"/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Calibri" panose="020F0502020204030204" pitchFamily="34" charset="0"/>
                        </a:rPr>
                        <a:t>Codice generato</a:t>
                      </a:r>
                      <a:endParaRPr lang="it-IT" sz="1600" dirty="0">
                        <a:latin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Public class Person{</a:t>
                      </a:r>
                      <a:endParaRPr kumimoji="0" lang="it-IT" sz="1400" kern="1200" dirty="0" smtClean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kumimoji="0" lang="en-US" sz="14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Public Person(){</a:t>
                      </a:r>
                      <a:endParaRPr kumimoji="0" lang="it-IT" sz="1400" kern="1200" dirty="0" smtClean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kumimoji="0" lang="en-US" sz="14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}</a:t>
                      </a:r>
                      <a:endParaRPr kumimoji="0" lang="it-IT" sz="1400" kern="1200" dirty="0" smtClean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kumimoji="0" lang="it-IT" sz="14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}</a:t>
                      </a:r>
                      <a:endParaRPr lang="it-IT" sz="1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Freccia in su 5"/>
          <p:cNvSpPr/>
          <p:nvPr/>
        </p:nvSpPr>
        <p:spPr>
          <a:xfrm rot="10800000">
            <a:off x="6752163" y="2852936"/>
            <a:ext cx="405759" cy="101043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939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229600" cy="738336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z="3600" dirty="0">
                <a:solidFill>
                  <a:srgbClr val="C00000"/>
                </a:solidFill>
                <a:latin typeface="Calibri" panose="020F0502020204030204" pitchFamily="34" charset="0"/>
              </a:rPr>
              <a:t>Obiettivi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62000" y="692696"/>
            <a:ext cx="7543800" cy="5328592"/>
          </a:xfrm>
        </p:spPr>
        <p:txBody>
          <a:bodyPr vert="horz" lIns="54864" tIns="91440" rtlCol="0">
            <a:normAutofit/>
          </a:bodyPr>
          <a:lstStyle/>
          <a:p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Analisi del processo di implementazione di un generatore di codice in Visual Studio 2010</a:t>
            </a:r>
          </a:p>
          <a:p>
            <a:endParaRPr lang="it-IT" sz="2800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Valutazione di alcune strategie di </a:t>
            </a:r>
            <a:r>
              <a:rPr lang="it-IT" sz="2800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porting</a:t>
            </a:r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di un generatore di codice verso Visual Studio 2013</a:t>
            </a:r>
          </a:p>
          <a:p>
            <a:endParaRPr lang="it-IT" sz="28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Applicazione pratica del </a:t>
            </a:r>
            <a:r>
              <a:rPr lang="it-IT" sz="2800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porting</a:t>
            </a:r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assicurando la retro-compatibilità con Visual Studio 2010</a:t>
            </a:r>
            <a:endParaRPr lang="it-IT" sz="28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32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229600" cy="738336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z="3600" dirty="0">
                <a:solidFill>
                  <a:srgbClr val="C00000"/>
                </a:solidFill>
                <a:latin typeface="Calibri" panose="020F0502020204030204" pitchFamily="34" charset="0"/>
              </a:rPr>
              <a:t>Generatori di codice in Visual Studio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62000" y="620688"/>
            <a:ext cx="7543800" cy="4896544"/>
          </a:xfrm>
        </p:spPr>
        <p:txBody>
          <a:bodyPr vert="horz" lIns="54864" tIns="91440" rtlCol="0">
            <a:normAutofit/>
          </a:bodyPr>
          <a:lstStyle/>
          <a:p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Implementazione come estensioni, esecuzione gestita da </a:t>
            </a:r>
            <a:r>
              <a:rPr lang="it-IT" sz="28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Visual </a:t>
            </a:r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Studio</a:t>
            </a:r>
          </a:p>
          <a:p>
            <a:pPr lvl="1"/>
            <a:r>
              <a:rPr lang="it-IT" sz="24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Informazioni del generatore nel </a:t>
            </a:r>
            <a:r>
              <a:rPr lang="it-IT" sz="2400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Manifest</a:t>
            </a:r>
            <a:r>
              <a:rPr lang="it-IT" sz="24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File delle estensioni</a:t>
            </a:r>
          </a:p>
          <a:p>
            <a:pPr lvl="1"/>
            <a:endParaRPr lang="it-IT" sz="2800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Esecuzione trasparente all’utilizzatore</a:t>
            </a:r>
            <a:endParaRPr lang="it-IT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endParaRPr lang="it-IT" sz="28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879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229600" cy="738336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z="3600" dirty="0">
                <a:solidFill>
                  <a:srgbClr val="C00000"/>
                </a:solidFill>
                <a:latin typeface="Calibri" panose="020F0502020204030204" pitchFamily="34" charset="0"/>
              </a:rPr>
              <a:t>Generatori di codice in Visual Studio 2010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6" y="44624"/>
            <a:ext cx="8136903" cy="6457042"/>
          </a:xfrm>
        </p:spPr>
        <p:txBody>
          <a:bodyPr vert="horz" lIns="54864" tIns="91440" rtlCol="0">
            <a:normAutofit/>
          </a:bodyPr>
          <a:lstStyle/>
          <a:p>
            <a:endParaRPr lang="it-IT" sz="2800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endParaRPr lang="it-IT" sz="28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endParaRPr lang="it-IT" sz="2600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endParaRPr lang="it-IT" sz="26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it-IT" sz="2800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Manifest</a:t>
            </a:r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File versione 1</a:t>
            </a:r>
          </a:p>
          <a:p>
            <a:pPr lvl="1"/>
            <a:r>
              <a:rPr lang="it-IT" sz="24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Versioni compatibili di Visual Studio</a:t>
            </a:r>
            <a:endParaRPr lang="it-IT" sz="2500" b="1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Gestione versioni compatibili di </a:t>
            </a:r>
            <a:b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Visual Studio limitata</a:t>
            </a:r>
          </a:p>
          <a:p>
            <a:pPr lvl="1"/>
            <a:r>
              <a:rPr lang="it-IT" sz="24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Gestite come elenco</a:t>
            </a:r>
          </a:p>
          <a:p>
            <a:pPr lvl="1"/>
            <a:endParaRPr lang="it-IT" sz="2400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Implementazione </a:t>
            </a:r>
            <a:r>
              <a:rPr lang="it-IT" sz="28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supportata </a:t>
            </a:r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da interfacce </a:t>
            </a:r>
            <a:r>
              <a:rPr lang="it-IT" sz="28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base</a:t>
            </a:r>
          </a:p>
          <a:p>
            <a:r>
              <a:rPr lang="it-IT" sz="28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Meccanismo di riconoscimento </a:t>
            </a:r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del </a:t>
            </a:r>
            <a:r>
              <a:rPr lang="it-IT" sz="28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generatore tramite registrazione oggetto COM</a:t>
            </a:r>
          </a:p>
          <a:p>
            <a:endParaRPr lang="it-IT" sz="2600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endParaRPr lang="it-IT" sz="2800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endParaRPr lang="it-IT" sz="28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698700"/>
              </p:ext>
            </p:extLst>
          </p:nvPr>
        </p:nvGraphicFramePr>
        <p:xfrm>
          <a:off x="5940152" y="1196752"/>
          <a:ext cx="3168351" cy="2331259"/>
        </p:xfrm>
        <a:graphic>
          <a:graphicData uri="http://schemas.openxmlformats.org/drawingml/2006/table">
            <a:tbl>
              <a:tblPr bandRow="1">
                <a:tableStyleId>{B301B821-A1FF-4177-AEE7-76D212191A09}</a:tableStyleId>
              </a:tblPr>
              <a:tblGrid>
                <a:gridCol w="3168351"/>
              </a:tblGrid>
              <a:tr h="2331259"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&lt;</a:t>
                      </a:r>
                      <a:r>
                        <a:rPr kumimoji="0" lang="en-US" sz="1400" kern="1200" dirty="0" err="1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SupportedProducts</a:t>
                      </a:r>
                      <a:r>
                        <a:rPr kumimoji="0" lang="en-US" sz="14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&gt;</a:t>
                      </a:r>
                      <a:endParaRPr kumimoji="0" lang="it-IT" sz="1400" kern="1200" dirty="0" smtClean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kumimoji="0" lang="en-US" sz="14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&lt;</a:t>
                      </a:r>
                      <a:r>
                        <a:rPr kumimoji="0" lang="en-US" sz="1400" kern="1200" dirty="0" err="1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VisualStudio</a:t>
                      </a:r>
                      <a:r>
                        <a:rPr kumimoji="0" lang="en-US" sz="14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Version="10.0"&gt;</a:t>
                      </a:r>
                      <a:endParaRPr kumimoji="0" lang="it-IT" sz="1400" kern="1200" dirty="0" smtClean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kumimoji="0" lang="en-US" sz="14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&lt;Edition&gt;Pro&lt;/Edition&gt;</a:t>
                      </a:r>
                      <a:endParaRPr kumimoji="0" lang="it-IT" sz="1400" kern="1200" dirty="0" smtClean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kumimoji="0" lang="en-US" sz="14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&lt;/</a:t>
                      </a:r>
                      <a:r>
                        <a:rPr kumimoji="0" lang="en-US" sz="1400" kern="1200" dirty="0" err="1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VisualStudio</a:t>
                      </a:r>
                      <a:r>
                        <a:rPr kumimoji="0" lang="en-US" sz="14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&gt; </a:t>
                      </a:r>
                    </a:p>
                    <a:p>
                      <a:r>
                        <a:rPr kumimoji="0" lang="en-US" sz="14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&lt;</a:t>
                      </a:r>
                      <a:r>
                        <a:rPr kumimoji="0" lang="en-US" sz="1400" kern="1200" dirty="0" err="1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VisualStudio</a:t>
                      </a:r>
                      <a:r>
                        <a:rPr kumimoji="0" lang="en-US" sz="14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Version="12.0"&gt;</a:t>
                      </a:r>
                      <a:endParaRPr kumimoji="0" lang="it-IT" sz="1400" kern="1200" dirty="0" smtClean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kumimoji="0" lang="en-US" sz="14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&lt;Edition&gt;Pro&lt;/Edition&gt;</a:t>
                      </a:r>
                      <a:endParaRPr kumimoji="0" lang="it-IT" sz="1400" kern="1200" dirty="0" smtClean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kumimoji="0" lang="en-US" sz="14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    &lt;/</a:t>
                      </a:r>
                      <a:r>
                        <a:rPr kumimoji="0" lang="en-US" sz="1400" kern="1200" dirty="0" err="1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VisualStudio</a:t>
                      </a:r>
                      <a:r>
                        <a:rPr kumimoji="0" lang="en-US" sz="14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&gt;</a:t>
                      </a:r>
                      <a:endParaRPr kumimoji="0" lang="it-IT" sz="1400" kern="1200" dirty="0" smtClean="0"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r>
                        <a:rPr kumimoji="0" lang="en-US" sz="14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&lt;/</a:t>
                      </a:r>
                      <a:r>
                        <a:rPr kumimoji="0" lang="en-US" sz="1400" kern="1200" dirty="0" err="1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SupportedProducts</a:t>
                      </a:r>
                      <a:r>
                        <a:rPr kumimoji="0" lang="en-US" sz="1400" kern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&gt;</a:t>
                      </a:r>
                      <a:endParaRPr lang="it-IT" sz="1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243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229600" cy="738336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z="3600" dirty="0">
                <a:solidFill>
                  <a:srgbClr val="C00000"/>
                </a:solidFill>
                <a:latin typeface="Calibri" panose="020F0502020204030204" pitchFamily="34" charset="0"/>
              </a:rPr>
              <a:t>Novità Visual Studio 2013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6" y="1700808"/>
            <a:ext cx="7914457" cy="5157192"/>
          </a:xfrm>
        </p:spPr>
        <p:txBody>
          <a:bodyPr vert="horz" lIns="54864" tIns="91440" rtlCol="0">
            <a:normAutofit/>
          </a:bodyPr>
          <a:lstStyle/>
          <a:p>
            <a:pPr>
              <a:spcBef>
                <a:spcPts val="2000"/>
              </a:spcBef>
            </a:pPr>
            <a:r>
              <a:rPr lang="it-IT" sz="2800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Manifest</a:t>
            </a:r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File versione 2</a:t>
            </a:r>
          </a:p>
          <a:p>
            <a:pPr lvl="1"/>
            <a:r>
              <a:rPr lang="it-IT" sz="24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Nuova gestione delle versioni compatibili di Visual Studio</a:t>
            </a:r>
          </a:p>
          <a:p>
            <a:pPr lvl="1"/>
            <a:r>
              <a:rPr lang="it-IT" sz="24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Non retro-compatibile con Visual Studio 2010</a:t>
            </a:r>
          </a:p>
          <a:p>
            <a:pPr>
              <a:spcBef>
                <a:spcPts val="2000"/>
              </a:spcBef>
            </a:pPr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Possibilità </a:t>
            </a:r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di gestire la compatibilità attraverso l’indicazione di una versione minima compatibile</a:t>
            </a:r>
          </a:p>
          <a:p>
            <a:pPr>
              <a:spcBef>
                <a:spcPts val="2000"/>
              </a:spcBef>
            </a:pPr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Nuova </a:t>
            </a:r>
            <a:r>
              <a:rPr lang="it-IT" sz="28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chiave di registro per la localizzazione del generatore di </a:t>
            </a:r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codice</a:t>
            </a:r>
          </a:p>
          <a:p>
            <a:pPr>
              <a:spcBef>
                <a:spcPts val="2000"/>
              </a:spcBef>
            </a:pPr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Diverso </a:t>
            </a:r>
            <a:r>
              <a:rPr lang="it-IT" sz="28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processo di registrazione dell’oggetto COM</a:t>
            </a:r>
          </a:p>
          <a:p>
            <a:endParaRPr lang="it-IT" sz="28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endParaRPr lang="it-IT" sz="2800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endParaRPr lang="it-IT" sz="28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73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229600" cy="1098376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it-IT" sz="3600" dirty="0" err="1">
                <a:solidFill>
                  <a:srgbClr val="C00000"/>
                </a:solidFill>
                <a:latin typeface="Calibri" panose="020F0502020204030204" pitchFamily="34" charset="0"/>
              </a:rPr>
              <a:t>Porting</a:t>
            </a:r>
            <a:r>
              <a:rPr lang="it-IT" sz="3600" dirty="0">
                <a:solidFill>
                  <a:srgbClr val="C00000"/>
                </a:solidFill>
                <a:latin typeface="Calibri" panose="020F0502020204030204" pitchFamily="34" charset="0"/>
              </a:rPr>
              <a:t> di un generatore di codice </a:t>
            </a:r>
            <a:br>
              <a:rPr lang="it-IT" sz="3600" dirty="0">
                <a:solidFill>
                  <a:srgbClr val="C00000"/>
                </a:solidFill>
                <a:latin typeface="Calibri" panose="020F0502020204030204" pitchFamily="34" charset="0"/>
              </a:rPr>
            </a:br>
            <a:r>
              <a:rPr lang="it-IT" sz="3600" dirty="0">
                <a:solidFill>
                  <a:srgbClr val="C00000"/>
                </a:solidFill>
                <a:latin typeface="Calibri" panose="020F0502020204030204" pitchFamily="34" charset="0"/>
              </a:rPr>
              <a:t>da VS 2010 verso VS 2013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6" y="1052736"/>
            <a:ext cx="7992888" cy="4606280"/>
          </a:xfrm>
        </p:spPr>
        <p:txBody>
          <a:bodyPr vert="horz" lIns="54864" tIns="91440" rtlCol="0">
            <a:normAutofit/>
          </a:bodyPr>
          <a:lstStyle/>
          <a:p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Modifica della registrazione dell’oggetto COM</a:t>
            </a:r>
          </a:p>
          <a:p>
            <a:endParaRPr lang="it-IT" sz="12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Strategie per mantenere la retro-compatibilità con Visual Studio 2010</a:t>
            </a:r>
          </a:p>
          <a:p>
            <a:pPr marL="777240" lvl="1" indent="-457200">
              <a:buFont typeface="+mj-lt"/>
              <a:buAutoNum type="arabicPeriod"/>
            </a:pPr>
            <a:r>
              <a:rPr lang="it-IT" sz="24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Strategia 1: unica versione del generatore</a:t>
            </a:r>
            <a:endParaRPr lang="it-IT" sz="24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lvl="2"/>
            <a:r>
              <a:rPr lang="it-IT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Utilizzo del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M</a:t>
            </a:r>
            <a:r>
              <a:rPr lang="it-IT" sz="2000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anifest</a:t>
            </a:r>
            <a:r>
              <a:rPr lang="it-IT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File versione 1</a:t>
            </a:r>
          </a:p>
          <a:p>
            <a:pPr lvl="2"/>
            <a:endParaRPr lang="it-IT" sz="500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777240" lvl="1" indent="-457200">
              <a:buFont typeface="+mj-lt"/>
              <a:buAutoNum type="arabicPeriod"/>
            </a:pPr>
            <a:r>
              <a:rPr lang="it-IT" sz="24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Strategia 2: versioni differenziate per VS 2010 e VS 2013</a:t>
            </a:r>
          </a:p>
          <a:p>
            <a:pPr lvl="2"/>
            <a:r>
              <a:rPr lang="it-IT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Utilizzo del </a:t>
            </a:r>
            <a:r>
              <a:rPr lang="it-IT" sz="2000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Manifest</a:t>
            </a:r>
            <a:r>
              <a:rPr lang="it-IT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File versione 1 e versione 2</a:t>
            </a:r>
            <a:endParaRPr lang="it-IT" sz="20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53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229600" cy="738336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z="3600" dirty="0">
                <a:solidFill>
                  <a:srgbClr val="C00000"/>
                </a:solidFill>
                <a:latin typeface="Calibri" panose="020F0502020204030204" pitchFamily="34" charset="0"/>
              </a:rPr>
              <a:t>L’interprete tuProlog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6" y="764704"/>
            <a:ext cx="7848872" cy="4824536"/>
          </a:xfrm>
        </p:spPr>
        <p:txBody>
          <a:bodyPr vert="horz" lIns="54864" tIns="91440" rtlCol="0">
            <a:normAutofit/>
          </a:bodyPr>
          <a:lstStyle/>
          <a:p>
            <a:pPr>
              <a:spcBef>
                <a:spcPts val="900"/>
              </a:spcBef>
            </a:pPr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Interprete Prolog scritto in Java</a:t>
            </a:r>
          </a:p>
          <a:p>
            <a:pPr>
              <a:spcBef>
                <a:spcPts val="900"/>
              </a:spcBef>
            </a:pPr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Open Source</a:t>
            </a:r>
          </a:p>
          <a:p>
            <a:pPr>
              <a:spcBef>
                <a:spcPts val="900"/>
              </a:spcBef>
            </a:pPr>
            <a:endParaRPr lang="it-IT" sz="2800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>
              <a:spcBef>
                <a:spcPts val="900"/>
              </a:spcBef>
            </a:pPr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Interoperabilità con .NET</a:t>
            </a:r>
          </a:p>
          <a:p>
            <a:pPr lvl="1">
              <a:spcBef>
                <a:spcPts val="700"/>
              </a:spcBef>
            </a:pPr>
            <a:r>
              <a:rPr lang="it-IT" sz="23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Versione .NET ottenuta tramite traduzione dal </a:t>
            </a:r>
            <a:r>
              <a:rPr lang="it-IT" sz="2300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bytecode</a:t>
            </a:r>
            <a:r>
              <a:rPr lang="it-IT" sz="23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Java mediante IKVM</a:t>
            </a:r>
          </a:p>
          <a:p>
            <a:pPr lvl="1">
              <a:spcBef>
                <a:spcPts val="700"/>
              </a:spcBef>
            </a:pPr>
            <a:r>
              <a:rPr lang="it-IT" sz="2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Sviluppo di applicazioni .NET multi-paradigma grazie ad un apposito generatore di codice (</a:t>
            </a:r>
            <a:r>
              <a:rPr lang="it-IT" sz="2400" b="1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PrologVSExtension</a:t>
            </a:r>
            <a:r>
              <a:rPr lang="it-IT" sz="24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772816"/>
            <a:ext cx="638801" cy="69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73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229600" cy="738336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z="3600" dirty="0" err="1">
                <a:solidFill>
                  <a:srgbClr val="C00000"/>
                </a:solidFill>
                <a:latin typeface="Calibri" panose="020F0502020204030204" pitchFamily="34" charset="0"/>
              </a:rPr>
              <a:t>PrologVSExtension</a:t>
            </a:r>
            <a:endParaRPr lang="it-IT" sz="36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6" y="1052736"/>
            <a:ext cx="8229600" cy="5157121"/>
          </a:xfrm>
        </p:spPr>
        <p:txBody>
          <a:bodyPr vert="horz" lIns="54864" tIns="91440" rtlCol="0">
            <a:normAutofit fontScale="92500"/>
          </a:bodyPr>
          <a:lstStyle/>
          <a:p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Genera una classe .NET (C# o VB) da un sorgente Prolog</a:t>
            </a:r>
          </a:p>
          <a:p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Personalizzazione della classe generata</a:t>
            </a:r>
          </a:p>
          <a:p>
            <a:r>
              <a:rPr lang="it-IT" sz="2800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Linking</a:t>
            </a:r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statico o dinamico con il sorgente Prolog</a:t>
            </a:r>
          </a:p>
          <a:p>
            <a:pPr lvl="1"/>
            <a:r>
              <a:rPr lang="it-IT" sz="26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Statico: codice Prolog cablato nella classe</a:t>
            </a:r>
          </a:p>
          <a:p>
            <a:pPr lvl="1"/>
            <a:r>
              <a:rPr lang="it-IT" sz="26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Dinamico: codice Prolog caricato da file</a:t>
            </a:r>
          </a:p>
          <a:p>
            <a:endParaRPr lang="it-IT" sz="28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endParaRPr lang="it-IT" sz="2800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endParaRPr lang="it-IT" sz="28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endParaRPr lang="it-IT" sz="2800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endParaRPr lang="it-IT" sz="8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Problema: non compatibile con Visual Studio 2013</a:t>
            </a:r>
            <a:endParaRPr lang="it-IT" sz="28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1596925"/>
              </p:ext>
            </p:extLst>
          </p:nvPr>
        </p:nvGraphicFramePr>
        <p:xfrm>
          <a:off x="827584" y="3717032"/>
          <a:ext cx="2880320" cy="1102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Calibri" panose="020F0502020204030204" pitchFamily="34" charset="0"/>
                        </a:rPr>
                        <a:t>Sorgente Prolog</a:t>
                      </a:r>
                      <a:endParaRPr lang="it-IT" sz="1600" dirty="0">
                        <a:latin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it-IT" sz="1400" kern="1200" dirty="0" smtClean="0">
                          <a:effectLst/>
                        </a:rPr>
                        <a:t>%</a:t>
                      </a:r>
                      <a:r>
                        <a:rPr kumimoji="0" lang="it-IT" sz="1400" kern="1200" dirty="0" err="1" smtClean="0">
                          <a:effectLst/>
                        </a:rPr>
                        <a:t>NameSpace</a:t>
                      </a:r>
                      <a:r>
                        <a:rPr kumimoji="0" lang="it-IT" sz="1400" kern="1200" dirty="0" smtClean="0">
                          <a:effectLst/>
                        </a:rPr>
                        <a:t> </a:t>
                      </a:r>
                      <a:r>
                        <a:rPr kumimoji="0" lang="it-IT" sz="1400" kern="1200" dirty="0" err="1" smtClean="0">
                          <a:effectLst/>
                        </a:rPr>
                        <a:t>MyNameSpace</a:t>
                      </a:r>
                      <a:endParaRPr kumimoji="0" lang="it-IT" sz="1400" kern="1200" dirty="0" smtClean="0">
                        <a:effectLst/>
                      </a:endParaRPr>
                    </a:p>
                    <a:p>
                      <a:r>
                        <a:rPr kumimoji="0" lang="it-IT" sz="1400" kern="1200" dirty="0" smtClean="0">
                          <a:effectLst/>
                        </a:rPr>
                        <a:t>%</a:t>
                      </a:r>
                      <a:r>
                        <a:rPr kumimoji="0" lang="it-IT" sz="1400" kern="1200" dirty="0" err="1" smtClean="0">
                          <a:effectLst/>
                        </a:rPr>
                        <a:t>ClassName</a:t>
                      </a:r>
                      <a:r>
                        <a:rPr kumimoji="0" lang="it-IT" sz="1400" kern="1200" dirty="0" smtClean="0">
                          <a:effectLst/>
                        </a:rPr>
                        <a:t> </a:t>
                      </a:r>
                      <a:r>
                        <a:rPr kumimoji="0" lang="it-IT" sz="1400" kern="1200" dirty="0" err="1" smtClean="0">
                          <a:effectLst/>
                        </a:rPr>
                        <a:t>MyClassName</a:t>
                      </a:r>
                      <a:endParaRPr kumimoji="0" lang="it-IT" sz="1400" kern="1200" dirty="0" smtClean="0">
                        <a:effectLst/>
                      </a:endParaRPr>
                    </a:p>
                    <a:p>
                      <a:r>
                        <a:rPr kumimoji="0" lang="it-IT" sz="1400" kern="1200" dirty="0" smtClean="0">
                          <a:effectLst/>
                        </a:rPr>
                        <a:t>//Prolog</a:t>
                      </a:r>
                      <a:r>
                        <a:rPr kumimoji="0" lang="it-IT" sz="1400" kern="1200" baseline="0" dirty="0" smtClean="0">
                          <a:effectLst/>
                        </a:rPr>
                        <a:t> code...</a:t>
                      </a:r>
                      <a:endParaRPr lang="it-IT" sz="1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0113439"/>
              </p:ext>
            </p:extLst>
          </p:nvPr>
        </p:nvGraphicFramePr>
        <p:xfrm>
          <a:off x="4499993" y="3717032"/>
          <a:ext cx="4320480" cy="174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1600" dirty="0" smtClean="0">
                          <a:latin typeface="Calibri" panose="020F0502020204030204" pitchFamily="34" charset="0"/>
                        </a:rPr>
                        <a:t>Classe generata (</a:t>
                      </a:r>
                      <a:r>
                        <a:rPr lang="it-IT" sz="1600" dirty="0" err="1" smtClean="0">
                          <a:latin typeface="Calibri" panose="020F0502020204030204" pitchFamily="34" charset="0"/>
                        </a:rPr>
                        <a:t>linking</a:t>
                      </a:r>
                      <a:r>
                        <a:rPr lang="it-IT" sz="1600" baseline="0" dirty="0" smtClean="0">
                          <a:latin typeface="Calibri" panose="020F0502020204030204" pitchFamily="34" charset="0"/>
                        </a:rPr>
                        <a:t> statico)</a:t>
                      </a:r>
                      <a:endParaRPr lang="it-IT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400" kern="1200" dirty="0" smtClean="0">
                          <a:effectLst/>
                        </a:rPr>
                        <a:t>namespace </a:t>
                      </a:r>
                      <a:r>
                        <a:rPr kumimoji="0" lang="en-US" sz="1400" kern="1200" dirty="0" err="1" smtClean="0">
                          <a:effectLst/>
                        </a:rPr>
                        <a:t>MyNameSpace</a:t>
                      </a:r>
                      <a:r>
                        <a:rPr kumimoji="0" lang="en-US" sz="1400" kern="1200" dirty="0" smtClean="0">
                          <a:effectLst/>
                        </a:rPr>
                        <a:t> {</a:t>
                      </a:r>
                      <a:endParaRPr kumimoji="0" lang="it-IT" sz="1400" kern="1200" dirty="0" smtClean="0">
                        <a:effectLst/>
                      </a:endParaRPr>
                    </a:p>
                    <a:p>
                      <a:r>
                        <a:rPr kumimoji="0" lang="en-US" sz="1400" kern="1200" dirty="0" smtClean="0">
                          <a:effectLst/>
                        </a:rPr>
                        <a:t>   public class </a:t>
                      </a:r>
                      <a:r>
                        <a:rPr kumimoji="0" lang="en-US" sz="1400" kern="1200" dirty="0" err="1" smtClean="0">
                          <a:effectLst/>
                        </a:rPr>
                        <a:t>MyClassName</a:t>
                      </a:r>
                      <a:r>
                        <a:rPr kumimoji="0" lang="en-US" sz="1400" kern="1200" dirty="0" smtClean="0">
                          <a:effectLst/>
                        </a:rPr>
                        <a:t> : Prolog {</a:t>
                      </a:r>
                      <a:endParaRPr kumimoji="0" lang="it-IT" sz="1400" kern="1200" dirty="0" smtClean="0">
                        <a:effectLst/>
                      </a:endParaRPr>
                    </a:p>
                    <a:p>
                      <a:r>
                        <a:rPr kumimoji="0" lang="en-US" sz="1400" kern="1200" dirty="0" smtClean="0">
                          <a:effectLst/>
                        </a:rPr>
                        <a:t>      private string </a:t>
                      </a:r>
                      <a:r>
                        <a:rPr kumimoji="0" lang="en-US" sz="1400" kern="1200" dirty="0" err="1" smtClean="0">
                          <a:effectLst/>
                        </a:rPr>
                        <a:t>th</a:t>
                      </a:r>
                      <a:r>
                        <a:rPr kumimoji="0" lang="en-US" sz="1400" kern="1200" dirty="0" smtClean="0">
                          <a:effectLst/>
                        </a:rPr>
                        <a:t> = @"#Theory";</a:t>
                      </a:r>
                      <a:endParaRPr kumimoji="0" lang="it-IT" sz="1400" kern="1200" dirty="0" smtClean="0">
                        <a:effectLst/>
                      </a:endParaRPr>
                    </a:p>
                    <a:p>
                      <a:r>
                        <a:rPr kumimoji="0" lang="en-US" sz="1400" kern="1200" dirty="0" smtClean="0">
                          <a:effectLst/>
                        </a:rPr>
                        <a:t>      public #</a:t>
                      </a:r>
                      <a:r>
                        <a:rPr kumimoji="0" lang="en-US" sz="1400" kern="1200" dirty="0" err="1" smtClean="0">
                          <a:effectLst/>
                        </a:rPr>
                        <a:t>ClassName</a:t>
                      </a:r>
                      <a:r>
                        <a:rPr kumimoji="0" lang="en-US" sz="1400" kern="1200" dirty="0" smtClean="0">
                          <a:effectLst/>
                        </a:rPr>
                        <a:t>(){</a:t>
                      </a:r>
                      <a:endParaRPr kumimoji="0" lang="it-IT" sz="1400" kern="1200" dirty="0" smtClean="0">
                        <a:effectLst/>
                      </a:endParaRPr>
                    </a:p>
                    <a:p>
                      <a:r>
                        <a:rPr kumimoji="0" lang="en-US" sz="1400" kern="1200" dirty="0" smtClean="0">
                          <a:effectLst/>
                        </a:rPr>
                        <a:t>         </a:t>
                      </a:r>
                      <a:r>
                        <a:rPr kumimoji="0" lang="en-US" sz="1400" kern="1200" dirty="0" err="1" smtClean="0">
                          <a:effectLst/>
                        </a:rPr>
                        <a:t>setTheory</a:t>
                      </a:r>
                      <a:r>
                        <a:rPr kumimoji="0" lang="en-US" sz="1400" kern="1200" dirty="0" smtClean="0">
                          <a:effectLst/>
                        </a:rPr>
                        <a:t>(new Theory(</a:t>
                      </a:r>
                      <a:r>
                        <a:rPr kumimoji="0" lang="en-US" sz="1400" kern="1200" dirty="0" err="1" smtClean="0">
                          <a:effectLst/>
                        </a:rPr>
                        <a:t>th</a:t>
                      </a:r>
                      <a:r>
                        <a:rPr kumimoji="0" lang="en-US" sz="1400" kern="1200" dirty="0" smtClean="0">
                          <a:effectLst/>
                        </a:rPr>
                        <a:t>));</a:t>
                      </a:r>
                      <a:endParaRPr kumimoji="0" lang="it-IT" sz="1400" kern="1200" dirty="0" smtClean="0">
                        <a:effectLst/>
                      </a:endParaRPr>
                    </a:p>
                    <a:p>
                      <a:r>
                        <a:rPr kumimoji="0" lang="en-US" sz="1400" kern="1200" dirty="0" smtClean="0">
                          <a:effectLst/>
                        </a:rPr>
                        <a:t>}   }   </a:t>
                      </a:r>
                      <a:r>
                        <a:rPr kumimoji="0" lang="it-IT" sz="1400" kern="1200" dirty="0" smtClean="0">
                          <a:effectLst/>
                        </a:rPr>
                        <a:t>}</a:t>
                      </a:r>
                      <a:endParaRPr lang="it-IT" sz="14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Freccia a destra 5"/>
          <p:cNvSpPr/>
          <p:nvPr/>
        </p:nvSpPr>
        <p:spPr>
          <a:xfrm>
            <a:off x="3851920" y="3789040"/>
            <a:ext cx="508607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384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568952" cy="738336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it-IT" sz="3600" dirty="0" err="1">
                <a:solidFill>
                  <a:srgbClr val="C00000"/>
                </a:solidFill>
                <a:latin typeface="Calibri" panose="020F0502020204030204" pitchFamily="34" charset="0"/>
              </a:rPr>
              <a:t>Porting</a:t>
            </a:r>
            <a:r>
              <a:rPr lang="it-IT" sz="3600" dirty="0">
                <a:solidFill>
                  <a:srgbClr val="C00000"/>
                </a:solidFill>
                <a:latin typeface="Calibri" panose="020F0502020204030204" pitchFamily="34" charset="0"/>
              </a:rPr>
              <a:t> di </a:t>
            </a:r>
            <a:r>
              <a:rPr lang="it-IT" sz="3600" dirty="0" err="1">
                <a:solidFill>
                  <a:srgbClr val="C00000"/>
                </a:solidFill>
                <a:latin typeface="Calibri" panose="020F0502020204030204" pitchFamily="34" charset="0"/>
              </a:rPr>
              <a:t>PrologVSExtension</a:t>
            </a:r>
            <a:r>
              <a:rPr lang="it-IT" sz="3600" dirty="0">
                <a:solidFill>
                  <a:srgbClr val="C00000"/>
                </a:solidFill>
                <a:latin typeface="Calibri" panose="020F0502020204030204" pitchFamily="34" charset="0"/>
              </a:rPr>
              <a:t> verso VS 2013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6" y="836712"/>
            <a:ext cx="7704856" cy="5616624"/>
          </a:xfrm>
        </p:spPr>
        <p:txBody>
          <a:bodyPr vert="horz" lIns="54864" tIns="91440" rtlCol="0">
            <a:normAutofit/>
          </a:bodyPr>
          <a:lstStyle/>
          <a:p>
            <a:pPr>
              <a:spcBef>
                <a:spcPts val="3000"/>
              </a:spcBef>
            </a:pPr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Modifiche </a:t>
            </a:r>
            <a:r>
              <a:rPr lang="it-IT" sz="28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per la corretta registrazione dell’oggetto </a:t>
            </a:r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COM</a:t>
            </a:r>
          </a:p>
          <a:p>
            <a:pPr marL="274320" lvl="1">
              <a:spcBef>
                <a:spcPts val="3000"/>
              </a:spcBef>
            </a:pPr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Strategia </a:t>
            </a:r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di </a:t>
            </a:r>
            <a:r>
              <a:rPr lang="it-IT" sz="2800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porting</a:t>
            </a:r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che prevede </a:t>
            </a:r>
            <a:r>
              <a:rPr lang="it-IT" sz="28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due versioni differenti tra Visual Studio 2010 e </a:t>
            </a:r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2013</a:t>
            </a:r>
          </a:p>
          <a:p>
            <a:pPr lvl="1">
              <a:spcBef>
                <a:spcPts val="1000"/>
              </a:spcBef>
            </a:pPr>
            <a:r>
              <a:rPr lang="it-IT" sz="22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Versione già esistente per Visual Studio 2010, utilizza </a:t>
            </a:r>
            <a:br>
              <a:rPr lang="it-IT" sz="22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it-IT" sz="2200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Manifest</a:t>
            </a:r>
            <a:r>
              <a:rPr lang="it-IT" sz="22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File v1</a:t>
            </a:r>
          </a:p>
          <a:p>
            <a:pPr lvl="1">
              <a:spcBef>
                <a:spcPts val="1000"/>
              </a:spcBef>
            </a:pPr>
            <a:r>
              <a:rPr lang="it-IT" sz="22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Nuova versione, risultato del </a:t>
            </a:r>
            <a:r>
              <a:rPr lang="it-IT" sz="2200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porting</a:t>
            </a:r>
            <a:r>
              <a:rPr lang="it-IT" sz="22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, utilizza </a:t>
            </a:r>
            <a:r>
              <a:rPr lang="it-IT" sz="2200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Manifest</a:t>
            </a:r>
            <a:r>
              <a:rPr lang="it-IT" sz="22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File v2</a:t>
            </a:r>
          </a:p>
          <a:p>
            <a:pPr lvl="2">
              <a:spcBef>
                <a:spcPts val="1000"/>
              </a:spcBef>
            </a:pPr>
            <a:r>
              <a:rPr lang="it-IT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Compatibilità con </a:t>
            </a:r>
            <a:r>
              <a:rPr lang="it-I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Visual </a:t>
            </a:r>
            <a:r>
              <a:rPr lang="it-IT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Studio </a:t>
            </a:r>
            <a:r>
              <a:rPr lang="it-I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2013 e versioni future senza </a:t>
            </a:r>
            <a:r>
              <a:rPr lang="it-IT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necessità di </a:t>
            </a:r>
            <a:r>
              <a:rPr lang="it-I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modifiche</a:t>
            </a:r>
          </a:p>
          <a:p>
            <a:pPr marL="320040" lvl="1" indent="0">
              <a:buNone/>
            </a:pPr>
            <a:endParaRPr lang="it-IT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3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229600" cy="738336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z="3600" dirty="0">
                <a:solidFill>
                  <a:srgbClr val="C00000"/>
                </a:solidFill>
                <a:latin typeface="Calibri" panose="020F0502020204030204" pitchFamily="34" charset="0"/>
              </a:rPr>
              <a:t>Collaudo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62000" y="908720"/>
            <a:ext cx="7583506" cy="2579680"/>
          </a:xfrm>
        </p:spPr>
        <p:txBody>
          <a:bodyPr vert="horz" lIns="54864" tIns="91440" rtlCol="0">
            <a:normAutofit/>
          </a:bodyPr>
          <a:lstStyle/>
          <a:p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Esecuzione su Visual Studio 2013 di applicazioni multi-paradigma operanti in precedenza su </a:t>
            </a:r>
            <a:b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Visual Studio 2010</a:t>
            </a:r>
          </a:p>
          <a:p>
            <a:pPr lvl="1"/>
            <a:r>
              <a:rPr lang="it-IT" sz="24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Generatore di codice funzionante su Visual Studio 2013</a:t>
            </a:r>
          </a:p>
        </p:txBody>
      </p:sp>
      <p:pic>
        <p:nvPicPr>
          <p:cNvPr id="7" name="Immagin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212976"/>
            <a:ext cx="4032448" cy="252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73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229600" cy="738336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z="3600" dirty="0">
                <a:solidFill>
                  <a:srgbClr val="C00000"/>
                </a:solidFill>
                <a:latin typeface="Calibri" panose="020F0502020204030204" pitchFamily="34" charset="0"/>
              </a:rPr>
              <a:t>Conclusioni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6" y="1412776"/>
            <a:ext cx="8202488" cy="4968552"/>
          </a:xfrm>
        </p:spPr>
        <p:txBody>
          <a:bodyPr vert="horz" lIns="54864" tIns="91440" rtlCol="0">
            <a:normAutofit/>
          </a:bodyPr>
          <a:lstStyle/>
          <a:p>
            <a:pPr>
              <a:spcBef>
                <a:spcPts val="2000"/>
              </a:spcBef>
            </a:pPr>
            <a:r>
              <a:rPr lang="it-IT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Obiettivi raggiunti:</a:t>
            </a:r>
          </a:p>
          <a:p>
            <a:pPr lvl="1">
              <a:spcBef>
                <a:spcPts val="2000"/>
              </a:spcBef>
            </a:pPr>
            <a:r>
              <a:rPr lang="it-IT" sz="26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Studio </a:t>
            </a:r>
            <a:r>
              <a:rPr lang="it-IT" sz="26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di </a:t>
            </a:r>
            <a:r>
              <a:rPr lang="it-IT" sz="2600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porting</a:t>
            </a:r>
            <a:r>
              <a:rPr lang="it-IT" sz="26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effettuato applicabile nel caso reale</a:t>
            </a:r>
          </a:p>
          <a:p>
            <a:pPr lvl="1">
              <a:spcBef>
                <a:spcPts val="2000"/>
              </a:spcBef>
            </a:pPr>
            <a:r>
              <a:rPr lang="it-IT" sz="26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Generatore </a:t>
            </a:r>
            <a:r>
              <a:rPr lang="it-IT" sz="26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di codice </a:t>
            </a:r>
            <a:r>
              <a:rPr lang="it-IT" sz="2600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PrologVSExtension</a:t>
            </a:r>
            <a:r>
              <a:rPr lang="it-IT" sz="26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per tuProlog aggiornato per Visual Studio 2013</a:t>
            </a:r>
          </a:p>
          <a:p>
            <a:pPr lvl="1">
              <a:spcBef>
                <a:spcPts val="2000"/>
              </a:spcBef>
            </a:pPr>
            <a:r>
              <a:rPr lang="it-IT" sz="26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Mantenuta </a:t>
            </a:r>
            <a:r>
              <a:rPr lang="it-IT" sz="26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retro-compatibilità con Visual Studio 2010</a:t>
            </a:r>
          </a:p>
          <a:p>
            <a:pPr lvl="1"/>
            <a:endParaRPr lang="it-IT" sz="2600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it-IT" sz="28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19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 shadeToTitle="1">
        <a:gradFill flip="none" rotWithShape="1">
          <a:gsLst>
            <a:gs pos="100000">
              <a:schemeClr val="bg2"/>
            </a:gs>
            <a:gs pos="0">
              <a:schemeClr val="accent1"/>
            </a:gs>
            <a:gs pos="1000">
              <a:schemeClr val="bg1">
                <a:lumMod val="0"/>
                <a:lumOff val="10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ctrTitle"/>
          </p:nvPr>
        </p:nvSpPr>
        <p:spPr>
          <a:xfrm>
            <a:off x="0" y="2204864"/>
            <a:ext cx="9144000" cy="1944216"/>
          </a:xfrm>
        </p:spPr>
        <p:txBody>
          <a:bodyPr>
            <a:noAutofit/>
          </a:bodyPr>
          <a:lstStyle/>
          <a:p>
            <a:pPr algn="ctr"/>
            <a:r>
              <a:rPr lang="it-IT" sz="5400" dirty="0" smtClean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rPr>
              <a:t>GRAZIE PER L</a:t>
            </a:r>
            <a:r>
              <a:rPr lang="it-IT" sz="5400" dirty="0" smtClean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rPr>
              <a:t>’ ATTENZIONE</a:t>
            </a:r>
            <a:r>
              <a:rPr lang="it-IT" sz="5400" dirty="0" smtClean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rPr>
              <a:t/>
            </a:r>
            <a:br>
              <a:rPr lang="it-IT" sz="5400" dirty="0" smtClean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rPr>
            </a:br>
            <a:endParaRPr lang="it-IT" sz="32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</a:endParaRPr>
          </a:p>
        </p:txBody>
      </p:sp>
      <p:cxnSp>
        <p:nvCxnSpPr>
          <p:cNvPr id="3" name="Connettore 1 2"/>
          <p:cNvCxnSpPr/>
          <p:nvPr/>
        </p:nvCxnSpPr>
        <p:spPr>
          <a:xfrm>
            <a:off x="765133" y="6194523"/>
            <a:ext cx="7551283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370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1958</TotalTime>
  <Words>595</Words>
  <Application>Microsoft Office PowerPoint</Application>
  <PresentationFormat>Presentazione su schermo (4:3)</PresentationFormat>
  <Paragraphs>144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6" baseType="lpstr">
      <vt:lpstr>NewsPrint</vt:lpstr>
      <vt:lpstr>GENERATORI DI CODICE IN VISUAL STUDIO:  MODELLI DI FUNZIONAMENTO E APPLICAZIONI PRATICHE </vt:lpstr>
      <vt:lpstr>Contesto: ambiente di sviluppo .NET</vt:lpstr>
      <vt:lpstr>Contesto: generatori di codice</vt:lpstr>
      <vt:lpstr>Contesto: generatori di codice</vt:lpstr>
      <vt:lpstr>Obiettivi</vt:lpstr>
      <vt:lpstr>Generatori di codice in Visual Studio</vt:lpstr>
      <vt:lpstr>Generatori di codice in Visual Studio 2010</vt:lpstr>
      <vt:lpstr>Novità Visual Studio 2013</vt:lpstr>
      <vt:lpstr>Porting di un generatore di codice  da VS 2010 verso VS 2013</vt:lpstr>
      <vt:lpstr>L’interprete tuProlog</vt:lpstr>
      <vt:lpstr>PrologVSExtension</vt:lpstr>
      <vt:lpstr>Porting di PrologVSExtension verso VS 2013</vt:lpstr>
      <vt:lpstr>Collaudo</vt:lpstr>
      <vt:lpstr>Conclusioni</vt:lpstr>
      <vt:lpstr>GRAZIE PER L’ ATTENZIONE </vt:lpstr>
    </vt:vector>
  </TitlesOfParts>
  <Company>INFOLAB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Michele Di Lella</dc:creator>
  <cp:lastModifiedBy>Michele Di Lella</cp:lastModifiedBy>
  <cp:revision>192</cp:revision>
  <dcterms:created xsi:type="dcterms:W3CDTF">2014-12-02T15:41:54Z</dcterms:created>
  <dcterms:modified xsi:type="dcterms:W3CDTF">2014-12-07T10:59:14Z</dcterms:modified>
</cp:coreProperties>
</file>