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3" r:id="rId6"/>
    <p:sldId id="264" r:id="rId7"/>
    <p:sldId id="261" r:id="rId8"/>
    <p:sldId id="260"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494" y="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C6E4A42D-B57F-4C8A-AD7C-59FF8245E851}" type="datetimeFigureOut">
              <a:rPr lang="en-US" smtClean="0"/>
              <a:pPr/>
              <a:t>12/5/2013</a:t>
            </a:fld>
            <a:endParaRPr lang="en-US"/>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en-US"/>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0FE1951A-CF7A-461F-9940-676807E2899A}" type="slidenum">
              <a:rPr lang="en-US" smtClean="0"/>
              <a:pPr/>
              <a:t>‹N›</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C6E4A42D-B57F-4C8A-AD7C-59FF8245E851}" type="datetimeFigureOut">
              <a:rPr lang="en-US" smtClean="0"/>
              <a:pPr/>
              <a:t>12/5/2013</a:t>
            </a:fld>
            <a:endParaRPr lang="en-US"/>
          </a:p>
        </p:txBody>
      </p:sp>
      <p:sp>
        <p:nvSpPr>
          <p:cNvPr id="9" name="Segnaposto numero diapositiva 8"/>
          <p:cNvSpPr>
            <a:spLocks noGrp="1"/>
          </p:cNvSpPr>
          <p:nvPr>
            <p:ph type="sldNum" sz="quarter" idx="15"/>
          </p:nvPr>
        </p:nvSpPr>
        <p:spPr/>
        <p:txBody>
          <a:bodyPr rtlCol="0"/>
          <a:lstStyle/>
          <a:p>
            <a:fld id="{0FE1951A-CF7A-461F-9940-676807E2899A}" type="slidenum">
              <a:rPr lang="en-US" smtClean="0"/>
              <a:pPr/>
              <a:t>‹N›</a:t>
            </a:fld>
            <a:endParaRPr lang="en-US"/>
          </a:p>
        </p:txBody>
      </p:sp>
      <p:sp>
        <p:nvSpPr>
          <p:cNvPr id="10" name="Segnaposto piè di pagina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C6E4A42D-B57F-4C8A-AD7C-59FF8245E851}" type="datetimeFigureOut">
              <a:rPr lang="en-US" smtClean="0"/>
              <a:pPr/>
              <a:t>12/5/2013</a:t>
            </a:fld>
            <a:endParaRPr lang="en-US"/>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en-US"/>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0FE1951A-CF7A-461F-9940-676807E2899A}"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C6E4A42D-B57F-4C8A-AD7C-59FF8245E851}" type="datetimeFigureOut">
              <a:rPr lang="en-US" smtClean="0"/>
              <a:pPr/>
              <a:t>12/5/2013</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0FE1951A-CF7A-461F-9940-676807E2899A}" type="slidenum">
              <a:rPr lang="en-US" smtClean="0"/>
              <a:pPr/>
              <a:t>‹N›</a:t>
            </a:fld>
            <a:endParaRPr lang="en-US"/>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C6E4A42D-B57F-4C8A-AD7C-59FF8245E851}" type="datetimeFigureOut">
              <a:rPr lang="en-US" smtClean="0"/>
              <a:pPr/>
              <a:t>12/5/2013</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0FE1951A-CF7A-461F-9940-676807E2899A}" type="slidenum">
              <a:rPr lang="en-US" smtClean="0"/>
              <a:pPr/>
              <a:t>‹N›</a:t>
            </a:fld>
            <a:endParaRPr lang="en-US"/>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C6E4A42D-B57F-4C8A-AD7C-59FF8245E851}" type="datetimeFigureOut">
              <a:rPr lang="en-US" smtClean="0"/>
              <a:pPr/>
              <a:t>12/5/2013</a:t>
            </a:fld>
            <a:endParaRPr lang="en-US"/>
          </a:p>
        </p:txBody>
      </p:sp>
      <p:sp>
        <p:nvSpPr>
          <p:cNvPr id="7" name="Segnaposto numero diapositiva 6"/>
          <p:cNvSpPr>
            <a:spLocks noGrp="1"/>
          </p:cNvSpPr>
          <p:nvPr>
            <p:ph type="sldNum" sz="quarter" idx="11"/>
          </p:nvPr>
        </p:nvSpPr>
        <p:spPr/>
        <p:txBody>
          <a:bodyPr rtlCol="0"/>
          <a:lstStyle/>
          <a:p>
            <a:fld id="{0FE1951A-CF7A-461F-9940-676807E2899A}" type="slidenum">
              <a:rPr lang="en-US" smtClean="0"/>
              <a:pPr/>
              <a:t>‹N›</a:t>
            </a:fld>
            <a:endParaRPr lang="en-US"/>
          </a:p>
        </p:txBody>
      </p:sp>
      <p:sp>
        <p:nvSpPr>
          <p:cNvPr id="8" name="Segnaposto piè di pagina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6E4A42D-B57F-4C8A-AD7C-59FF8245E851}" type="datetimeFigureOut">
              <a:rPr lang="en-US" smtClean="0"/>
              <a:pPr/>
              <a:t>12/5/2013</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0FE1951A-CF7A-461F-9940-676807E2899A}"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C6E4A42D-B57F-4C8A-AD7C-59FF8245E851}" type="datetimeFigureOut">
              <a:rPr lang="en-US" smtClean="0"/>
              <a:pPr/>
              <a:t>12/5/2013</a:t>
            </a:fld>
            <a:endParaRPr lang="en-US"/>
          </a:p>
        </p:txBody>
      </p:sp>
      <p:sp>
        <p:nvSpPr>
          <p:cNvPr id="22" name="Segnaposto numero diapositiva 21"/>
          <p:cNvSpPr>
            <a:spLocks noGrp="1"/>
          </p:cNvSpPr>
          <p:nvPr>
            <p:ph type="sldNum" sz="quarter" idx="15"/>
          </p:nvPr>
        </p:nvSpPr>
        <p:spPr/>
        <p:txBody>
          <a:bodyPr rtlCol="0"/>
          <a:lstStyle/>
          <a:p>
            <a:fld id="{0FE1951A-CF7A-461F-9940-676807E2899A}" type="slidenum">
              <a:rPr lang="en-US" smtClean="0"/>
              <a:pPr/>
              <a:t>‹N›</a:t>
            </a:fld>
            <a:endParaRPr lang="en-US"/>
          </a:p>
        </p:txBody>
      </p:sp>
      <p:sp>
        <p:nvSpPr>
          <p:cNvPr id="23" name="Segnaposto piè di pagina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C6E4A42D-B57F-4C8A-AD7C-59FF8245E851}" type="datetimeFigureOut">
              <a:rPr lang="en-US" smtClean="0"/>
              <a:pPr/>
              <a:t>12/5/2013</a:t>
            </a:fld>
            <a:endParaRPr lang="en-US"/>
          </a:p>
        </p:txBody>
      </p:sp>
      <p:sp>
        <p:nvSpPr>
          <p:cNvPr id="18" name="Segnaposto numero diapositiva 17"/>
          <p:cNvSpPr>
            <a:spLocks noGrp="1"/>
          </p:cNvSpPr>
          <p:nvPr>
            <p:ph type="sldNum" sz="quarter" idx="11"/>
          </p:nvPr>
        </p:nvSpPr>
        <p:spPr/>
        <p:txBody>
          <a:bodyPr rtlCol="0"/>
          <a:lstStyle/>
          <a:p>
            <a:fld id="{0FE1951A-CF7A-461F-9940-676807E2899A}" type="slidenum">
              <a:rPr lang="en-US" smtClean="0"/>
              <a:pPr/>
              <a:t>‹N›</a:t>
            </a:fld>
            <a:endParaRPr lang="en-US"/>
          </a:p>
        </p:txBody>
      </p:sp>
      <p:sp>
        <p:nvSpPr>
          <p:cNvPr id="21" name="Segnaposto piè di pagina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6E4A42D-B57F-4C8A-AD7C-59FF8245E851}" type="datetimeFigureOut">
              <a:rPr lang="en-US" smtClean="0"/>
              <a:pPr/>
              <a:t>12/5/2013</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0FE1951A-CF7A-461F-9940-676807E2899A}"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6E4A42D-B57F-4C8A-AD7C-59FF8245E851}" type="datetimeFigureOut">
              <a:rPr lang="en-US" smtClean="0"/>
              <a:pPr/>
              <a:t>12/5/2013</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0FE1951A-CF7A-461F-9940-676807E2899A}"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6E4A42D-B57F-4C8A-AD7C-59FF8245E851}" type="datetimeFigureOut">
              <a:rPr lang="en-US" smtClean="0"/>
              <a:pPr/>
              <a:t>12/5/2013</a:t>
            </a:fld>
            <a:endParaRPr lang="en-US"/>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FE1951A-CF7A-461F-9940-676807E2899A}"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LoReNa</a:t>
            </a:r>
            <a:endParaRPr lang="en-US" dirty="0"/>
          </a:p>
        </p:txBody>
      </p:sp>
      <p:sp>
        <p:nvSpPr>
          <p:cNvPr id="3" name="Sottotitolo 2"/>
          <p:cNvSpPr>
            <a:spLocks noGrp="1"/>
          </p:cNvSpPr>
          <p:nvPr>
            <p:ph type="subTitle" idx="1"/>
          </p:nvPr>
        </p:nvSpPr>
        <p:spPr/>
        <p:txBody>
          <a:bodyPr/>
          <a:lstStyle/>
          <a:p>
            <a:r>
              <a:rPr lang="it-IT" dirty="0" err="1" smtClean="0"/>
              <a:t>Locator</a:t>
            </a:r>
            <a:r>
              <a:rPr lang="it-IT" dirty="0" smtClean="0"/>
              <a:t>, </a:t>
            </a:r>
            <a:r>
              <a:rPr lang="it-IT" dirty="0" err="1" smtClean="0"/>
              <a:t>Research</a:t>
            </a:r>
            <a:r>
              <a:rPr lang="it-IT" dirty="0" smtClean="0"/>
              <a:t> &amp; </a:t>
            </a:r>
            <a:r>
              <a:rPr lang="it-IT" dirty="0" err="1" smtClean="0"/>
              <a:t>Naming</a:t>
            </a:r>
            <a:r>
              <a:rPr lang="it-IT" dirty="0" smtClean="0"/>
              <a:t> System </a:t>
            </a:r>
            <a:r>
              <a:rPr lang="it-IT" dirty="0" err="1" smtClean="0"/>
              <a:t>for</a:t>
            </a:r>
            <a:r>
              <a:rPr lang="it-IT" dirty="0" smtClean="0"/>
              <a:t> a </a:t>
            </a:r>
            <a:r>
              <a:rPr lang="it-IT" dirty="0" err="1" smtClean="0"/>
              <a:t>Coordination</a:t>
            </a:r>
            <a:r>
              <a:rPr lang="it-IT" dirty="0" smtClean="0"/>
              <a:t> </a:t>
            </a:r>
            <a:r>
              <a:rPr lang="it-IT" dirty="0" err="1" smtClean="0"/>
              <a:t>Middleware</a:t>
            </a:r>
            <a:endParaRPr lang="en-US" dirty="0"/>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467600" cy="1143000"/>
          </a:xfrm>
        </p:spPr>
        <p:txBody>
          <a:bodyPr/>
          <a:lstStyle/>
          <a:p>
            <a:r>
              <a:rPr lang="it-IT" dirty="0" err="1" smtClean="0"/>
              <a:t>Introduction</a:t>
            </a:r>
            <a:endParaRPr lang="en-US" dirty="0"/>
          </a:p>
        </p:txBody>
      </p:sp>
      <p:sp>
        <p:nvSpPr>
          <p:cNvPr id="3" name="Segnaposto contenuto 2"/>
          <p:cNvSpPr>
            <a:spLocks noGrp="1"/>
          </p:cNvSpPr>
          <p:nvPr>
            <p:ph sz="quarter" idx="1"/>
          </p:nvPr>
        </p:nvSpPr>
        <p:spPr>
          <a:xfrm>
            <a:off x="457200" y="2209800"/>
            <a:ext cx="7467600" cy="4419600"/>
          </a:xfrm>
        </p:spPr>
        <p:txBody>
          <a:bodyPr>
            <a:normAutofit lnSpcReduction="10000"/>
          </a:bodyPr>
          <a:lstStyle/>
          <a:p>
            <a:r>
              <a:rPr lang="en-US" dirty="0" smtClean="0"/>
              <a:t>The </a:t>
            </a:r>
            <a:r>
              <a:rPr lang="en-US" dirty="0" smtClean="0"/>
              <a:t>thesis aims at developing a </a:t>
            </a:r>
            <a:r>
              <a:rPr lang="en-US" dirty="0" smtClean="0"/>
              <a:t>model and architecture for </a:t>
            </a:r>
            <a:r>
              <a:rPr lang="en-US" dirty="0" smtClean="0"/>
              <a:t>the Naming System of the </a:t>
            </a:r>
            <a:r>
              <a:rPr lang="en-US" dirty="0" err="1" smtClean="0"/>
              <a:t>TuCSoN</a:t>
            </a:r>
            <a:r>
              <a:rPr lang="en-US" dirty="0" smtClean="0"/>
              <a:t> Coordination Middleware, including agents, nodes, and resources. </a:t>
            </a:r>
            <a:endParaRPr lang="en-US" dirty="0" smtClean="0"/>
          </a:p>
          <a:p>
            <a:r>
              <a:rPr lang="en-US" dirty="0" smtClean="0"/>
              <a:t>Universal </a:t>
            </a:r>
            <a:r>
              <a:rPr lang="en-US" dirty="0" smtClean="0"/>
              <a:t>identities accounting for both physical and virtual mobility will be defined, moving towards a comprehensive, distributed Management System dealing also with ACC and </a:t>
            </a:r>
            <a:r>
              <a:rPr lang="en-US" dirty="0" smtClean="0"/>
              <a:t>transducers</a:t>
            </a:r>
          </a:p>
          <a:p>
            <a:r>
              <a:rPr lang="en-US" dirty="0" smtClean="0"/>
              <a:t>Foreseeing </a:t>
            </a:r>
            <a:r>
              <a:rPr lang="en-US" dirty="0" smtClean="0"/>
              <a:t>issues such as fault tolerance, persistence, consistency, along with disembodied coordination in the cloud.</a:t>
            </a:r>
            <a:endParaRPr lang="en-US" dirty="0"/>
          </a:p>
        </p:txBody>
      </p:sp>
      <p:sp>
        <p:nvSpPr>
          <p:cNvPr id="4" name="Titolo 1"/>
          <p:cNvSpPr txBox="1">
            <a:spLocks/>
          </p:cNvSpPr>
          <p:nvPr/>
        </p:nvSpPr>
        <p:spPr>
          <a:xfrm>
            <a:off x="457200" y="1219200"/>
            <a:ext cx="8305800" cy="6858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000" b="0" i="0" u="none" strike="noStrike" kern="1200" cap="small" spc="0" normalizeH="0" baseline="0" noProof="0" dirty="0" err="1" smtClean="0">
                <a:ln>
                  <a:noFill/>
                </a:ln>
                <a:solidFill>
                  <a:schemeClr val="tx2"/>
                </a:solidFill>
                <a:effectLst/>
                <a:uLnTx/>
                <a:uFillTx/>
                <a:latin typeface="+mj-lt"/>
                <a:ea typeface="+mj-ea"/>
                <a:cs typeface="+mj-cs"/>
              </a:rPr>
              <a:t>LoReNa</a:t>
            </a:r>
            <a:r>
              <a:rPr kumimoji="0" lang="it-IT" sz="3000" b="0" i="0" u="none" strike="noStrike" kern="1200" cap="small" spc="0" normalizeH="0" baseline="0" noProof="0" dirty="0" smtClean="0">
                <a:ln>
                  <a:noFill/>
                </a:ln>
                <a:solidFill>
                  <a:schemeClr val="tx2"/>
                </a:solidFill>
                <a:effectLst/>
                <a:uLnTx/>
                <a:uFillTx/>
                <a:latin typeface="+mj-lt"/>
                <a:ea typeface="+mj-ea"/>
                <a:cs typeface="+mj-cs"/>
              </a:rPr>
              <a:t>:</a:t>
            </a:r>
            <a:r>
              <a:rPr kumimoji="0" lang="it-IT" sz="3000" b="0" i="0" u="none" strike="noStrike" kern="1200" cap="small" spc="0" normalizeH="0" noProof="0" dirty="0" smtClean="0">
                <a:ln>
                  <a:noFill/>
                </a:ln>
                <a:solidFill>
                  <a:schemeClr val="tx2"/>
                </a:solidFill>
                <a:effectLst/>
                <a:uLnTx/>
                <a:uFillTx/>
                <a:latin typeface="+mj-lt"/>
                <a:ea typeface="+mj-ea"/>
                <a:cs typeface="+mj-cs"/>
              </a:rPr>
              <a:t> </a:t>
            </a:r>
            <a:r>
              <a:rPr kumimoji="0" lang="it-IT" sz="3000" b="0" i="0" u="none" strike="noStrike" kern="1200" cap="small" spc="0" normalizeH="0" noProof="0" dirty="0" err="1" smtClean="0">
                <a:ln>
                  <a:noFill/>
                </a:ln>
                <a:solidFill>
                  <a:schemeClr val="tx2"/>
                </a:solidFill>
                <a:effectLst/>
                <a:uLnTx/>
                <a:uFillTx/>
                <a:latin typeface="+mj-lt"/>
                <a:ea typeface="+mj-ea"/>
                <a:cs typeface="+mj-cs"/>
              </a:rPr>
              <a:t>Locator</a:t>
            </a:r>
            <a:r>
              <a:rPr kumimoji="0" lang="it-IT" sz="3000" b="0" i="0" u="none" strike="noStrike" kern="1200" cap="small" spc="0" normalizeH="0" noProof="0" dirty="0" smtClean="0">
                <a:ln>
                  <a:noFill/>
                </a:ln>
                <a:solidFill>
                  <a:schemeClr val="tx2"/>
                </a:solidFill>
                <a:effectLst/>
                <a:uLnTx/>
                <a:uFillTx/>
                <a:latin typeface="+mj-lt"/>
                <a:ea typeface="+mj-ea"/>
                <a:cs typeface="+mj-cs"/>
              </a:rPr>
              <a:t>. </a:t>
            </a:r>
            <a:r>
              <a:rPr kumimoji="0" lang="it-IT" sz="3000" b="0" i="0" u="none" strike="noStrike" kern="1200" cap="small" spc="0" normalizeH="0" noProof="0" dirty="0" err="1" smtClean="0">
                <a:ln>
                  <a:noFill/>
                </a:ln>
                <a:solidFill>
                  <a:schemeClr val="tx2"/>
                </a:solidFill>
                <a:effectLst/>
                <a:uLnTx/>
                <a:uFillTx/>
                <a:latin typeface="+mj-lt"/>
                <a:ea typeface="+mj-ea"/>
                <a:cs typeface="+mj-cs"/>
              </a:rPr>
              <a:t>Resource</a:t>
            </a:r>
            <a:r>
              <a:rPr kumimoji="0" lang="it-IT" sz="3000" b="0" i="0" u="none" strike="noStrike" kern="1200" cap="small" spc="0" normalizeH="0" noProof="0" dirty="0" smtClean="0">
                <a:ln>
                  <a:noFill/>
                </a:ln>
                <a:solidFill>
                  <a:schemeClr val="tx2"/>
                </a:solidFill>
                <a:effectLst/>
                <a:uLnTx/>
                <a:uFillTx/>
                <a:latin typeface="+mj-lt"/>
                <a:ea typeface="+mj-ea"/>
                <a:cs typeface="+mj-cs"/>
              </a:rPr>
              <a:t> &amp; </a:t>
            </a:r>
            <a:r>
              <a:rPr kumimoji="0" lang="it-IT" sz="3000" b="0" i="0" u="none" strike="noStrike" kern="1200" cap="small" spc="0" normalizeH="0" noProof="0" dirty="0" err="1" smtClean="0">
                <a:ln>
                  <a:noFill/>
                </a:ln>
                <a:solidFill>
                  <a:schemeClr val="tx2"/>
                </a:solidFill>
                <a:effectLst/>
                <a:uLnTx/>
                <a:uFillTx/>
                <a:latin typeface="+mj-lt"/>
                <a:ea typeface="+mj-ea"/>
                <a:cs typeface="+mj-cs"/>
              </a:rPr>
              <a:t>Naming</a:t>
            </a:r>
            <a:endParaRPr kumimoji="0" lang="en-US" sz="3000" b="0" i="0" u="none" strike="noStrike" kern="1200" cap="small" spc="0" normalizeH="0" baseline="0" noProof="0" dirty="0">
              <a:ln>
                <a:noFill/>
              </a:ln>
              <a:solidFill>
                <a:schemeClr val="tx2"/>
              </a:solidFill>
              <a:effectLst/>
              <a:uLnTx/>
              <a:uFillTx/>
              <a:latin typeface="+mj-lt"/>
              <a:ea typeface="+mj-ea"/>
              <a:cs typeface="+mj-cs"/>
            </a:endParaRPr>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467600" cy="1143000"/>
          </a:xfrm>
        </p:spPr>
        <p:txBody>
          <a:bodyPr/>
          <a:lstStyle/>
          <a:p>
            <a:r>
              <a:rPr lang="it-IT" dirty="0" smtClean="0"/>
              <a:t>Background </a:t>
            </a:r>
            <a:r>
              <a:rPr lang="it-IT" dirty="0" err="1" smtClean="0"/>
              <a:t>Knowledge</a:t>
            </a:r>
            <a:endParaRPr lang="en-US" dirty="0"/>
          </a:p>
        </p:txBody>
      </p:sp>
      <p:sp>
        <p:nvSpPr>
          <p:cNvPr id="3" name="Segnaposto contenuto 2"/>
          <p:cNvSpPr>
            <a:spLocks noGrp="1"/>
          </p:cNvSpPr>
          <p:nvPr>
            <p:ph sz="quarter" idx="1"/>
          </p:nvPr>
        </p:nvSpPr>
        <p:spPr>
          <a:xfrm>
            <a:off x="457200" y="1447800"/>
            <a:ext cx="7467600" cy="5257800"/>
          </a:xfrm>
        </p:spPr>
        <p:txBody>
          <a:bodyPr>
            <a:normAutofit/>
          </a:bodyPr>
          <a:lstStyle/>
          <a:p>
            <a:pPr marL="457200" indent="-457200"/>
            <a:r>
              <a:rPr lang="it-IT" b="1" dirty="0" err="1" smtClean="0"/>
              <a:t>TuCSoN</a:t>
            </a:r>
            <a:endParaRPr lang="it-IT" b="1" dirty="0" smtClean="0"/>
          </a:p>
          <a:p>
            <a:pPr marL="457200" indent="-457200">
              <a:buNone/>
            </a:pPr>
            <a:r>
              <a:rPr lang="it-IT" dirty="0" smtClean="0"/>
              <a:t>	</a:t>
            </a:r>
            <a:r>
              <a:rPr lang="en-US" sz="1700" dirty="0" err="1" smtClean="0"/>
              <a:t>TuCSoN</a:t>
            </a:r>
            <a:r>
              <a:rPr lang="en-US" sz="1700" dirty="0" smtClean="0"/>
              <a:t> (</a:t>
            </a:r>
            <a:r>
              <a:rPr lang="en-US" sz="1700" dirty="0" err="1" smtClean="0"/>
              <a:t>Tuple</a:t>
            </a:r>
            <a:r>
              <a:rPr lang="en-US" sz="1700" dirty="0" smtClean="0"/>
              <a:t> </a:t>
            </a:r>
            <a:r>
              <a:rPr lang="en-US" sz="1700" dirty="0" err="1" smtClean="0"/>
              <a:t>Centres</a:t>
            </a:r>
            <a:r>
              <a:rPr lang="en-US" sz="1700" dirty="0" smtClean="0"/>
              <a:t> Spread over the Network) is a </a:t>
            </a:r>
            <a:r>
              <a:rPr lang="en-US" sz="1700" dirty="0" smtClean="0"/>
              <a:t>coordination middleware </a:t>
            </a:r>
            <a:r>
              <a:rPr lang="en-US" sz="1700" dirty="0" smtClean="0"/>
              <a:t>that allows the communication and coordination between agents by making use of </a:t>
            </a:r>
            <a:r>
              <a:rPr lang="en-US" sz="1700" dirty="0" err="1" smtClean="0"/>
              <a:t>tuple</a:t>
            </a:r>
            <a:r>
              <a:rPr lang="en-US" sz="1700" dirty="0" smtClean="0"/>
              <a:t> </a:t>
            </a:r>
            <a:r>
              <a:rPr lang="en-US" sz="1700" dirty="0" err="1" smtClean="0"/>
              <a:t>centres</a:t>
            </a:r>
            <a:r>
              <a:rPr lang="en-US" sz="1700" dirty="0" smtClean="0"/>
              <a:t>, </a:t>
            </a:r>
            <a:r>
              <a:rPr lang="en-US" sz="1700" dirty="0" smtClean="0"/>
              <a:t>which are defined as programmable </a:t>
            </a:r>
            <a:r>
              <a:rPr lang="en-US" sz="1700" dirty="0" err="1" smtClean="0"/>
              <a:t>Tuple</a:t>
            </a:r>
            <a:r>
              <a:rPr lang="en-US" sz="1700" dirty="0" smtClean="0"/>
              <a:t> </a:t>
            </a:r>
            <a:r>
              <a:rPr lang="en-US" sz="1700" dirty="0" smtClean="0"/>
              <a:t>spaces </a:t>
            </a:r>
            <a:r>
              <a:rPr lang="en-US" sz="1700" dirty="0" smtClean="0"/>
              <a:t>in which the Agents can enter, read or consume </a:t>
            </a:r>
            <a:r>
              <a:rPr lang="en-US" sz="1700" dirty="0" err="1" smtClean="0"/>
              <a:t>tuples</a:t>
            </a:r>
            <a:r>
              <a:rPr lang="en-US" sz="1700" dirty="0" smtClean="0"/>
              <a:t>.</a:t>
            </a:r>
            <a:endParaRPr lang="it-IT" sz="1700" dirty="0" smtClean="0"/>
          </a:p>
          <a:p>
            <a:pPr marL="457200" indent="-457200"/>
            <a:r>
              <a:rPr lang="it-IT" b="1" dirty="0" smtClean="0"/>
              <a:t>Cassandra</a:t>
            </a:r>
          </a:p>
          <a:p>
            <a:pPr marL="457200" indent="-457200">
              <a:buNone/>
            </a:pPr>
            <a:r>
              <a:rPr lang="it-IT" sz="1700" dirty="0" smtClean="0"/>
              <a:t>	Cassandra </a:t>
            </a:r>
            <a:r>
              <a:rPr lang="it-IT" sz="1700" dirty="0" err="1" smtClean="0"/>
              <a:t>is</a:t>
            </a:r>
            <a:r>
              <a:rPr lang="it-IT" sz="1700" dirty="0" smtClean="0"/>
              <a:t> </a:t>
            </a:r>
            <a:r>
              <a:rPr lang="en-US" sz="1700" dirty="0" smtClean="0"/>
              <a:t>a non-relational database management system optimized for handling large amounts of data that can work in a distributed management system maintaining all its features</a:t>
            </a:r>
            <a:endParaRPr lang="it-IT" sz="1700" dirty="0" smtClean="0"/>
          </a:p>
          <a:p>
            <a:pPr marL="457200" indent="-457200"/>
            <a:r>
              <a:rPr lang="it-IT" b="1" dirty="0" smtClean="0"/>
              <a:t>JADE</a:t>
            </a:r>
          </a:p>
          <a:p>
            <a:pPr marL="457200" indent="-457200">
              <a:buNone/>
            </a:pPr>
            <a:r>
              <a:rPr lang="en-US" sz="1800" dirty="0" smtClean="0"/>
              <a:t>	</a:t>
            </a:r>
            <a:r>
              <a:rPr lang="en-US" sz="1700" dirty="0" smtClean="0"/>
              <a:t>JADE (Java Agent </a:t>
            </a:r>
            <a:r>
              <a:rPr lang="en-US" sz="1700" dirty="0" err="1" smtClean="0"/>
              <a:t>DEvelopment</a:t>
            </a:r>
            <a:r>
              <a:rPr lang="en-US" sz="1700" dirty="0" smtClean="0"/>
              <a:t> Framework) is a Java-based framework to develop agent-based applications for interoperable, intelligent, multi-agent systems</a:t>
            </a:r>
            <a:r>
              <a:rPr lang="en-US" sz="1800" dirty="0" smtClean="0"/>
              <a:t>.</a:t>
            </a:r>
            <a:endParaRPr lang="en-US" sz="1800" dirty="0"/>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467600" cy="1143000"/>
          </a:xfrm>
        </p:spPr>
        <p:txBody>
          <a:bodyPr/>
          <a:lstStyle/>
          <a:p>
            <a:r>
              <a:rPr lang="it-IT" dirty="0" err="1" smtClean="0"/>
              <a:t>LoReNa</a:t>
            </a:r>
            <a:r>
              <a:rPr lang="it-IT" dirty="0" smtClean="0"/>
              <a:t/>
            </a:r>
            <a:br>
              <a:rPr lang="it-IT" dirty="0" smtClean="0"/>
            </a:br>
            <a:r>
              <a:rPr lang="it-IT" dirty="0" err="1" smtClean="0"/>
              <a:t>Structure</a:t>
            </a:r>
            <a:r>
              <a:rPr lang="it-IT" dirty="0" smtClean="0"/>
              <a:t> &amp; </a:t>
            </a:r>
            <a:r>
              <a:rPr lang="it-IT" dirty="0" err="1" smtClean="0"/>
              <a:t>Interaction</a:t>
            </a:r>
            <a:r>
              <a:rPr lang="it-IT" dirty="0" smtClean="0"/>
              <a:t> </a:t>
            </a:r>
            <a:r>
              <a:rPr lang="it-IT" dirty="0" err="1" smtClean="0"/>
              <a:t>Model</a:t>
            </a:r>
            <a:endParaRPr lang="en-US" dirty="0"/>
          </a:p>
        </p:txBody>
      </p:sp>
      <p:pic>
        <p:nvPicPr>
          <p:cNvPr id="1026" name="Picture 2" descr="C:\Users\federico\Desktop\pics\main_model.jpg"/>
          <p:cNvPicPr>
            <a:picLocks noChangeAspect="1" noChangeArrowheads="1"/>
          </p:cNvPicPr>
          <p:nvPr/>
        </p:nvPicPr>
        <p:blipFill>
          <a:blip r:embed="rId2" cstate="print"/>
          <a:srcRect/>
          <a:stretch>
            <a:fillRect/>
          </a:stretch>
        </p:blipFill>
        <p:spPr bwMode="auto">
          <a:xfrm>
            <a:off x="483524" y="1752600"/>
            <a:ext cx="8050876" cy="1245484"/>
          </a:xfrm>
          <a:prstGeom prst="rect">
            <a:avLst/>
          </a:prstGeom>
          <a:noFill/>
        </p:spPr>
      </p:pic>
      <p:pic>
        <p:nvPicPr>
          <p:cNvPr id="5" name="Immagine 4" descr="legenda.jpg"/>
          <p:cNvPicPr>
            <a:picLocks noChangeAspect="1"/>
          </p:cNvPicPr>
          <p:nvPr/>
        </p:nvPicPr>
        <p:blipFill>
          <a:blip r:embed="rId3" cstate="print"/>
          <a:stretch>
            <a:fillRect/>
          </a:stretch>
        </p:blipFill>
        <p:spPr>
          <a:xfrm>
            <a:off x="533400" y="5257800"/>
            <a:ext cx="4032068" cy="1331344"/>
          </a:xfrm>
          <a:prstGeom prst="rect">
            <a:avLst/>
          </a:prstGeom>
        </p:spPr>
      </p:pic>
      <p:pic>
        <p:nvPicPr>
          <p:cNvPr id="6" name="Immagine 5" descr="internal_model.jpg"/>
          <p:cNvPicPr>
            <a:picLocks noChangeAspect="1"/>
          </p:cNvPicPr>
          <p:nvPr/>
        </p:nvPicPr>
        <p:blipFill>
          <a:blip r:embed="rId4" cstate="print"/>
          <a:stretch>
            <a:fillRect/>
          </a:stretch>
        </p:blipFill>
        <p:spPr>
          <a:xfrm>
            <a:off x="533400" y="3657600"/>
            <a:ext cx="6781800" cy="1356360"/>
          </a:xfrm>
          <a:prstGeom prst="rect">
            <a:avLst/>
          </a:prstGeom>
        </p:spPr>
      </p:pic>
      <p:sp>
        <p:nvSpPr>
          <p:cNvPr id="7" name="CasellaDiTesto 6"/>
          <p:cNvSpPr txBox="1"/>
          <p:nvPr/>
        </p:nvSpPr>
        <p:spPr>
          <a:xfrm>
            <a:off x="609600" y="1447800"/>
            <a:ext cx="7848600" cy="369332"/>
          </a:xfrm>
          <a:prstGeom prst="rect">
            <a:avLst/>
          </a:prstGeom>
          <a:noFill/>
        </p:spPr>
        <p:txBody>
          <a:bodyPr wrap="square" rtlCol="0">
            <a:spAutoFit/>
          </a:bodyPr>
          <a:lstStyle/>
          <a:p>
            <a:r>
              <a:rPr lang="en-US" dirty="0" err="1" smtClean="0"/>
              <a:t>LoReNa</a:t>
            </a:r>
            <a:r>
              <a:rPr lang="it-IT" dirty="0" smtClean="0"/>
              <a:t> - </a:t>
            </a:r>
            <a:r>
              <a:rPr lang="en-US" dirty="0" smtClean="0"/>
              <a:t>Main Model</a:t>
            </a:r>
            <a:endParaRPr lang="en-US" dirty="0"/>
          </a:p>
        </p:txBody>
      </p:sp>
      <p:sp>
        <p:nvSpPr>
          <p:cNvPr id="8" name="CasellaDiTesto 7"/>
          <p:cNvSpPr txBox="1"/>
          <p:nvPr/>
        </p:nvSpPr>
        <p:spPr>
          <a:xfrm>
            <a:off x="609600" y="3276600"/>
            <a:ext cx="7848600" cy="369332"/>
          </a:xfrm>
          <a:prstGeom prst="rect">
            <a:avLst/>
          </a:prstGeom>
          <a:noFill/>
        </p:spPr>
        <p:txBody>
          <a:bodyPr wrap="square" rtlCol="0">
            <a:spAutoFit/>
          </a:bodyPr>
          <a:lstStyle/>
          <a:p>
            <a:r>
              <a:rPr lang="en-US" dirty="0" err="1" smtClean="0"/>
              <a:t>LoReNa</a:t>
            </a:r>
            <a:r>
              <a:rPr lang="it-IT" dirty="0" smtClean="0"/>
              <a:t> – </a:t>
            </a:r>
            <a:r>
              <a:rPr lang="en-US" dirty="0" smtClean="0"/>
              <a:t>Internal Main Model</a:t>
            </a:r>
            <a:endParaRPr lang="en-US" dirty="0"/>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620000" cy="1600200"/>
          </a:xfrm>
        </p:spPr>
        <p:txBody>
          <a:bodyPr/>
          <a:lstStyle/>
          <a:p>
            <a:r>
              <a:rPr lang="it-IT" dirty="0" err="1" smtClean="0"/>
              <a:t>LoReNa</a:t>
            </a:r>
            <a:r>
              <a:rPr lang="it-IT" dirty="0" smtClean="0"/>
              <a:t> </a:t>
            </a:r>
            <a:br>
              <a:rPr lang="it-IT" dirty="0" smtClean="0"/>
            </a:br>
            <a:r>
              <a:rPr lang="it-IT" dirty="0" smtClean="0"/>
              <a:t>Universal </a:t>
            </a:r>
            <a:r>
              <a:rPr lang="it-IT" dirty="0" err="1" smtClean="0"/>
              <a:t>Naming</a:t>
            </a:r>
            <a:r>
              <a:rPr lang="it-IT" dirty="0" smtClean="0"/>
              <a:t> &amp; </a:t>
            </a:r>
            <a:r>
              <a:rPr lang="it-IT" dirty="0" err="1" smtClean="0"/>
              <a:t>Locator</a:t>
            </a:r>
            <a:r>
              <a:rPr lang="it-IT" dirty="0" smtClean="0"/>
              <a:t> </a:t>
            </a:r>
            <a:r>
              <a:rPr lang="it-IT" dirty="0" err="1" smtClean="0"/>
              <a:t>Services</a:t>
            </a:r>
            <a:r>
              <a:rPr lang="it-IT" dirty="0" smtClean="0"/>
              <a:t/>
            </a:r>
            <a:br>
              <a:rPr lang="it-IT" dirty="0" smtClean="0"/>
            </a:br>
            <a:r>
              <a:rPr lang="it-IT" dirty="0" err="1" smtClean="0"/>
              <a:t>Structure</a:t>
            </a:r>
            <a:r>
              <a:rPr lang="it-IT" dirty="0" smtClean="0"/>
              <a:t> &amp; </a:t>
            </a:r>
            <a:r>
              <a:rPr lang="it-IT" dirty="0" err="1" smtClean="0"/>
              <a:t>Interaction</a:t>
            </a:r>
            <a:r>
              <a:rPr lang="it-IT" dirty="0" smtClean="0"/>
              <a:t> </a:t>
            </a:r>
            <a:r>
              <a:rPr lang="it-IT" dirty="0" err="1" smtClean="0"/>
              <a:t>Model</a:t>
            </a:r>
            <a:endParaRPr lang="en-US" dirty="0"/>
          </a:p>
        </p:txBody>
      </p:sp>
      <p:pic>
        <p:nvPicPr>
          <p:cNvPr id="7" name="Immagine 6" descr="naming-locator.jpg"/>
          <p:cNvPicPr>
            <a:picLocks noChangeAspect="1"/>
          </p:cNvPicPr>
          <p:nvPr/>
        </p:nvPicPr>
        <p:blipFill>
          <a:blip r:embed="rId2" cstate="print"/>
          <a:stretch>
            <a:fillRect/>
          </a:stretch>
        </p:blipFill>
        <p:spPr>
          <a:xfrm>
            <a:off x="754277" y="1905000"/>
            <a:ext cx="7018123" cy="4281055"/>
          </a:xfrm>
          <a:prstGeom prst="rect">
            <a:avLst/>
          </a:prstGeom>
        </p:spPr>
      </p:pic>
    </p:spTree>
  </p:cSld>
  <p:clrMapOvr>
    <a:masterClrMapping/>
  </p:clrMapOvr>
  <p:transition>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620000" cy="1600200"/>
          </a:xfrm>
        </p:spPr>
        <p:txBody>
          <a:bodyPr/>
          <a:lstStyle/>
          <a:p>
            <a:r>
              <a:rPr lang="it-IT" dirty="0" err="1" smtClean="0"/>
              <a:t>LoReNa</a:t>
            </a:r>
            <a:r>
              <a:rPr lang="it-IT" dirty="0" smtClean="0"/>
              <a:t> </a:t>
            </a:r>
            <a:br>
              <a:rPr lang="it-IT" dirty="0" smtClean="0"/>
            </a:br>
            <a:r>
              <a:rPr lang="it-IT" dirty="0" smtClean="0"/>
              <a:t>Universal </a:t>
            </a:r>
            <a:r>
              <a:rPr lang="it-IT" dirty="0" err="1" smtClean="0"/>
              <a:t>Naming</a:t>
            </a:r>
            <a:r>
              <a:rPr lang="it-IT" dirty="0" smtClean="0"/>
              <a:t> &amp; </a:t>
            </a:r>
            <a:r>
              <a:rPr lang="it-IT" dirty="0" err="1" smtClean="0"/>
              <a:t>Locator</a:t>
            </a:r>
            <a:r>
              <a:rPr lang="it-IT" dirty="0" smtClean="0"/>
              <a:t> </a:t>
            </a:r>
            <a:r>
              <a:rPr lang="it-IT" dirty="0" err="1" smtClean="0"/>
              <a:t>Services</a:t>
            </a:r>
            <a:r>
              <a:rPr lang="it-IT" dirty="0" smtClean="0"/>
              <a:t/>
            </a:r>
            <a:br>
              <a:rPr lang="it-IT" dirty="0" smtClean="0"/>
            </a:br>
            <a:r>
              <a:rPr lang="it-IT" dirty="0" err="1" smtClean="0"/>
              <a:t>Structure</a:t>
            </a:r>
            <a:r>
              <a:rPr lang="it-IT" dirty="0" smtClean="0"/>
              <a:t> &amp; </a:t>
            </a:r>
            <a:r>
              <a:rPr lang="it-IT" dirty="0" err="1" smtClean="0"/>
              <a:t>Interaction</a:t>
            </a:r>
            <a:r>
              <a:rPr lang="it-IT" dirty="0" smtClean="0"/>
              <a:t> </a:t>
            </a:r>
            <a:r>
              <a:rPr lang="it-IT" dirty="0" err="1" smtClean="0"/>
              <a:t>Model</a:t>
            </a:r>
            <a:endParaRPr lang="en-US" dirty="0"/>
          </a:p>
        </p:txBody>
      </p:sp>
      <p:pic>
        <p:nvPicPr>
          <p:cNvPr id="7" name="Immagine 6" descr="naming-locator.jpg"/>
          <p:cNvPicPr>
            <a:picLocks noChangeAspect="1"/>
          </p:cNvPicPr>
          <p:nvPr/>
        </p:nvPicPr>
        <p:blipFill>
          <a:blip r:embed="rId2" cstate="print"/>
          <a:stretch>
            <a:fillRect/>
          </a:stretch>
        </p:blipFill>
        <p:spPr>
          <a:xfrm>
            <a:off x="754277" y="1905000"/>
            <a:ext cx="7018123" cy="4281055"/>
          </a:xfrm>
          <a:prstGeom prst="rect">
            <a:avLst/>
          </a:prstGeom>
        </p:spPr>
      </p:pic>
      <p:pic>
        <p:nvPicPr>
          <p:cNvPr id="4" name="Immagine 3" descr="naming-locator-res.jpg"/>
          <p:cNvPicPr>
            <a:picLocks noChangeAspect="1"/>
          </p:cNvPicPr>
          <p:nvPr/>
        </p:nvPicPr>
        <p:blipFill>
          <a:blip r:embed="rId3" cstate="print"/>
          <a:stretch>
            <a:fillRect/>
          </a:stretch>
        </p:blipFill>
        <p:spPr>
          <a:xfrm>
            <a:off x="762000" y="1905000"/>
            <a:ext cx="7002470" cy="4257502"/>
          </a:xfrm>
          <a:prstGeom prst="rect">
            <a:avLst/>
          </a:prstGeom>
        </p:spPr>
      </p:pic>
    </p:spTree>
  </p:cSld>
  <p:clrMapOvr>
    <a:masterClrMapping/>
  </p:clrMapOvr>
  <p:transition>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467600" cy="1143000"/>
          </a:xfrm>
        </p:spPr>
        <p:txBody>
          <a:bodyPr/>
          <a:lstStyle/>
          <a:p>
            <a:r>
              <a:rPr lang="it-IT" dirty="0" smtClean="0"/>
              <a:t>Future </a:t>
            </a:r>
            <a:r>
              <a:rPr lang="it-IT" dirty="0" err="1" smtClean="0"/>
              <a:t>Developments</a:t>
            </a:r>
            <a:endParaRPr lang="en-US" dirty="0"/>
          </a:p>
        </p:txBody>
      </p:sp>
      <p:sp>
        <p:nvSpPr>
          <p:cNvPr id="3" name="Segnaposto contenuto 2"/>
          <p:cNvSpPr>
            <a:spLocks noGrp="1"/>
          </p:cNvSpPr>
          <p:nvPr>
            <p:ph sz="quarter" idx="1"/>
          </p:nvPr>
        </p:nvSpPr>
        <p:spPr/>
        <p:txBody>
          <a:bodyPr>
            <a:normAutofit/>
          </a:bodyPr>
          <a:lstStyle/>
          <a:p>
            <a:r>
              <a:rPr lang="it-IT" b="1" dirty="0" err="1" smtClean="0"/>
              <a:t>Individual</a:t>
            </a:r>
            <a:r>
              <a:rPr lang="it-IT" b="1" dirty="0" smtClean="0"/>
              <a:t> Tuple </a:t>
            </a:r>
            <a:r>
              <a:rPr lang="it-IT" b="1" dirty="0" err="1" smtClean="0"/>
              <a:t>Space</a:t>
            </a:r>
            <a:endParaRPr lang="it-IT" b="1" dirty="0" smtClean="0"/>
          </a:p>
          <a:p>
            <a:pPr>
              <a:buNone/>
            </a:pPr>
            <a:r>
              <a:rPr lang="it-IT" dirty="0" smtClean="0"/>
              <a:t>	</a:t>
            </a:r>
            <a:r>
              <a:rPr lang="it-IT" sz="1700" dirty="0" err="1" smtClean="0"/>
              <a:t>This</a:t>
            </a:r>
            <a:r>
              <a:rPr lang="it-IT" sz="1700" dirty="0" smtClean="0"/>
              <a:t> </a:t>
            </a:r>
            <a:r>
              <a:rPr lang="it-IT" sz="1700" dirty="0" err="1" smtClean="0"/>
              <a:t>development</a:t>
            </a:r>
            <a:r>
              <a:rPr lang="it-IT" sz="1700" dirty="0" smtClean="0"/>
              <a:t> </a:t>
            </a:r>
            <a:r>
              <a:rPr lang="it-IT" sz="1700" dirty="0" err="1" smtClean="0"/>
              <a:t>allows</a:t>
            </a:r>
            <a:r>
              <a:rPr lang="it-IT" sz="1700" dirty="0" smtClean="0"/>
              <a:t> </a:t>
            </a:r>
            <a:r>
              <a:rPr lang="it-IT" sz="1700" dirty="0" err="1" smtClean="0"/>
              <a:t>to</a:t>
            </a:r>
            <a:r>
              <a:rPr lang="it-IT" sz="1700" dirty="0" smtClean="0"/>
              <a:t> </a:t>
            </a:r>
            <a:r>
              <a:rPr lang="en-US" sz="1700" dirty="0" smtClean="0"/>
              <a:t>each active entity (</a:t>
            </a:r>
            <a:r>
              <a:rPr lang="en-US" sz="1700" i="1" dirty="0" smtClean="0"/>
              <a:t>agents</a:t>
            </a:r>
            <a:r>
              <a:rPr lang="en-US" sz="1700" dirty="0" smtClean="0"/>
              <a:t>) to communicate directly with another one without a central </a:t>
            </a:r>
            <a:r>
              <a:rPr lang="en-US" sz="1700" dirty="0" err="1" smtClean="0"/>
              <a:t>Tuple</a:t>
            </a:r>
            <a:r>
              <a:rPr lang="en-US" sz="1700" dirty="0" smtClean="0"/>
              <a:t> Space, so all entities will have an Individual </a:t>
            </a:r>
            <a:r>
              <a:rPr lang="en-US" sz="1700" dirty="0" err="1" smtClean="0"/>
              <a:t>Tuple</a:t>
            </a:r>
            <a:r>
              <a:rPr lang="en-US" sz="1700" dirty="0" smtClean="0"/>
              <a:t> Space. Then, this development provides a new communication type for the active entities (agents) and it is like the message passing.</a:t>
            </a:r>
            <a:endParaRPr lang="it-IT" sz="1700" dirty="0" smtClean="0"/>
          </a:p>
          <a:p>
            <a:r>
              <a:rPr lang="it-IT" b="1" dirty="0" err="1" smtClean="0"/>
              <a:t>Customized</a:t>
            </a:r>
            <a:r>
              <a:rPr lang="it-IT" b="1" dirty="0" smtClean="0"/>
              <a:t> </a:t>
            </a:r>
            <a:r>
              <a:rPr lang="it-IT" b="1" dirty="0" err="1" smtClean="0"/>
              <a:t>Query</a:t>
            </a:r>
            <a:r>
              <a:rPr lang="it-IT" b="1" dirty="0" smtClean="0"/>
              <a:t> </a:t>
            </a:r>
            <a:r>
              <a:rPr lang="it-IT" b="1" dirty="0" err="1" smtClean="0"/>
              <a:t>Language</a:t>
            </a:r>
            <a:endParaRPr lang="it-IT" b="1" dirty="0" smtClean="0"/>
          </a:p>
          <a:p>
            <a:pPr>
              <a:buNone/>
            </a:pPr>
            <a:r>
              <a:rPr lang="it-IT" dirty="0" smtClean="0"/>
              <a:t>	</a:t>
            </a:r>
            <a:r>
              <a:rPr lang="en-US" sz="1700" dirty="0" smtClean="0"/>
              <a:t>With this type of query language it's possible to increase the efficiency and decrease the response time of all operations that the entities make on the database. This improvement is given by a </a:t>
            </a:r>
            <a:r>
              <a:rPr lang="en-US" sz="1700" dirty="0" smtClean="0"/>
              <a:t>fundamental factor : </a:t>
            </a:r>
            <a:r>
              <a:rPr lang="en-US" sz="1700" dirty="0" smtClean="0"/>
              <a:t>if there is an ad-hoc query language, all requests can be less complex because the data store system needs only to receive the data and the operation type (for example update, replace, etc.) without any other overhead data.</a:t>
            </a:r>
            <a:endParaRPr lang="en-US" sz="1700"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467600" cy="1143000"/>
          </a:xfrm>
        </p:spPr>
        <p:txBody>
          <a:bodyPr/>
          <a:lstStyle/>
          <a:p>
            <a:r>
              <a:rPr lang="it-IT" dirty="0" err="1" smtClean="0"/>
              <a:t>Conclusions</a:t>
            </a:r>
            <a:endParaRPr lang="en-US" dirty="0"/>
          </a:p>
        </p:txBody>
      </p:sp>
      <p:sp>
        <p:nvSpPr>
          <p:cNvPr id="3" name="Segnaposto contenuto 2"/>
          <p:cNvSpPr>
            <a:spLocks noGrp="1"/>
          </p:cNvSpPr>
          <p:nvPr>
            <p:ph sz="quarter" idx="1"/>
          </p:nvPr>
        </p:nvSpPr>
        <p:spPr>
          <a:xfrm>
            <a:off x="457200" y="1600200"/>
            <a:ext cx="7467600" cy="5029200"/>
          </a:xfrm>
        </p:spPr>
        <p:txBody>
          <a:bodyPr>
            <a:normAutofit/>
          </a:bodyPr>
          <a:lstStyle/>
          <a:p>
            <a:r>
              <a:rPr lang="en-US" dirty="0" smtClean="0"/>
              <a:t>Compatibility with any middleware by changing the specific servant entities</a:t>
            </a:r>
          </a:p>
          <a:p>
            <a:r>
              <a:rPr lang="en-US" dirty="0" smtClean="0"/>
              <a:t>Fully modularized in order to allow the network distribution through its layered structure</a:t>
            </a:r>
            <a:endParaRPr lang="it-IT" dirty="0" smtClean="0"/>
          </a:p>
          <a:p>
            <a:r>
              <a:rPr lang="en-US" dirty="0" smtClean="0"/>
              <a:t>It can be implemented in many programming languages</a:t>
            </a:r>
          </a:p>
          <a:p>
            <a:r>
              <a:rPr lang="en-US" dirty="0" smtClean="0"/>
              <a:t>It is a complete, dynamic and extendible module that can be improved by the described future developments</a:t>
            </a:r>
          </a:p>
          <a:p>
            <a:endParaRPr lang="en-US" dirty="0"/>
          </a:p>
        </p:txBody>
      </p:sp>
    </p:spTree>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467600" cy="1143000"/>
          </a:xfrm>
        </p:spPr>
        <p:txBody>
          <a:bodyPr/>
          <a:lstStyle/>
          <a:p>
            <a:r>
              <a:rPr lang="it-IT" dirty="0" err="1" smtClean="0"/>
              <a:t>Thanks</a:t>
            </a:r>
            <a:r>
              <a:rPr lang="it-IT" dirty="0" smtClean="0"/>
              <a:t> </a:t>
            </a:r>
            <a:r>
              <a:rPr lang="it-IT" dirty="0" err="1" smtClean="0"/>
              <a:t>for</a:t>
            </a:r>
            <a:r>
              <a:rPr lang="it-IT" dirty="0" smtClean="0"/>
              <a:t> </a:t>
            </a:r>
            <a:r>
              <a:rPr lang="it-IT" dirty="0" err="1" smtClean="0"/>
              <a:t>Your</a:t>
            </a:r>
            <a:r>
              <a:rPr lang="it-IT" dirty="0" smtClean="0"/>
              <a:t> </a:t>
            </a:r>
            <a:r>
              <a:rPr lang="it-IT" dirty="0" err="1" smtClean="0"/>
              <a:t>attention</a:t>
            </a:r>
            <a:endParaRPr lang="en-US" dirty="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6807</TotalTime>
  <Words>166</Words>
  <Application>Microsoft Office PowerPoint</Application>
  <PresentationFormat>Presentazione su schermo (4:3)</PresentationFormat>
  <Paragraphs>30</Paragraphs>
  <Slides>9</Slides>
  <Notes>0</Notes>
  <HiddenSlides>0</HiddenSlides>
  <MMClips>0</MMClips>
  <ScaleCrop>false</ScaleCrop>
  <HeadingPairs>
    <vt:vector size="4" baseType="variant">
      <vt:variant>
        <vt:lpstr>Tema</vt:lpstr>
      </vt:variant>
      <vt:variant>
        <vt:i4>1</vt:i4>
      </vt:variant>
      <vt:variant>
        <vt:lpstr>Titoli diapositive</vt:lpstr>
      </vt:variant>
      <vt:variant>
        <vt:i4>9</vt:i4>
      </vt:variant>
    </vt:vector>
  </HeadingPairs>
  <TitlesOfParts>
    <vt:vector size="10" baseType="lpstr">
      <vt:lpstr>Loggia</vt:lpstr>
      <vt:lpstr>LoReNa</vt:lpstr>
      <vt:lpstr>Introduction</vt:lpstr>
      <vt:lpstr>Background Knowledge</vt:lpstr>
      <vt:lpstr>LoReNa Structure &amp; Interaction Model</vt:lpstr>
      <vt:lpstr>LoReNa  Universal Naming &amp; Locator Services Structure &amp; Interaction Model</vt:lpstr>
      <vt:lpstr>LoReNa  Universal Naming &amp; Locator Services Structure &amp; Interaction Model</vt:lpstr>
      <vt:lpstr>Future Developments</vt:lpstr>
      <vt:lpstr>Conclusions</vt:lpstr>
      <vt:lpstr>Thanks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LoReNa</dc:title>
  <dc:creator>Windows User</dc:creator>
  <cp:lastModifiedBy>Windows User</cp:lastModifiedBy>
  <cp:revision>23</cp:revision>
  <dcterms:created xsi:type="dcterms:W3CDTF">2013-11-29T11:16:23Z</dcterms:created>
  <dcterms:modified xsi:type="dcterms:W3CDTF">2013-12-05T11:46:12Z</dcterms:modified>
</cp:coreProperties>
</file>