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5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87" r:id="rId34"/>
    <p:sldId id="289" r:id="rId35"/>
    <p:sldId id="290" r:id="rId36"/>
    <p:sldId id="291" r:id="rId37"/>
    <p:sldId id="292" r:id="rId38"/>
    <p:sldId id="293" r:id="rId39"/>
    <p:sldId id="294" r:id="rId40"/>
    <p:sldId id="296" r:id="rId41"/>
    <p:sldId id="295" r:id="rId4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1D6F49-C27D-4917-998D-18372191783D}" type="datetimeFigureOut">
              <a:rPr lang="it-IT" smtClean="0"/>
              <a:t>22/03/2011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E6FBF2-A9C5-4617-A8FA-A9FE74B3D544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E6FBF2-A9C5-4617-A8FA-A9FE74B3D544}" type="slidenum">
              <a:rPr lang="it-IT" smtClean="0"/>
              <a:t>34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D7F5D-5CFA-4410-9F70-3595CC210D15}" type="datetimeFigureOut">
              <a:rPr lang="it-IT" smtClean="0"/>
              <a:t>21/03/2011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E8E2C-7688-4D95-AD06-4600121E2C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D7F5D-5CFA-4410-9F70-3595CC210D15}" type="datetimeFigureOut">
              <a:rPr lang="it-IT" smtClean="0"/>
              <a:t>21/03/2011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E8E2C-7688-4D95-AD06-4600121E2C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D7F5D-5CFA-4410-9F70-3595CC210D15}" type="datetimeFigureOut">
              <a:rPr lang="it-IT" smtClean="0"/>
              <a:t>21/03/2011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E8E2C-7688-4D95-AD06-4600121E2C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D7F5D-5CFA-4410-9F70-3595CC210D15}" type="datetimeFigureOut">
              <a:rPr lang="it-IT" smtClean="0"/>
              <a:t>21/03/2011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E8E2C-7688-4D95-AD06-4600121E2C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D7F5D-5CFA-4410-9F70-3595CC210D15}" type="datetimeFigureOut">
              <a:rPr lang="it-IT" smtClean="0"/>
              <a:t>21/03/2011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E8E2C-7688-4D95-AD06-4600121E2C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D7F5D-5CFA-4410-9F70-3595CC210D15}" type="datetimeFigureOut">
              <a:rPr lang="it-IT" smtClean="0"/>
              <a:t>21/03/2011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E8E2C-7688-4D95-AD06-4600121E2C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D7F5D-5CFA-4410-9F70-3595CC210D15}" type="datetimeFigureOut">
              <a:rPr lang="it-IT" smtClean="0"/>
              <a:t>21/03/2011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E8E2C-7688-4D95-AD06-4600121E2C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D7F5D-5CFA-4410-9F70-3595CC210D15}" type="datetimeFigureOut">
              <a:rPr lang="it-IT" smtClean="0"/>
              <a:t>21/03/2011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E8E2C-7688-4D95-AD06-4600121E2C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D7F5D-5CFA-4410-9F70-3595CC210D15}" type="datetimeFigureOut">
              <a:rPr lang="it-IT" smtClean="0"/>
              <a:t>21/03/2011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E8E2C-7688-4D95-AD06-4600121E2C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D7F5D-5CFA-4410-9F70-3595CC210D15}" type="datetimeFigureOut">
              <a:rPr lang="it-IT" smtClean="0"/>
              <a:t>21/03/2011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E8E2C-7688-4D95-AD06-4600121E2C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D7F5D-5CFA-4410-9F70-3595CC210D15}" type="datetimeFigureOut">
              <a:rPr lang="it-IT" smtClean="0"/>
              <a:t>21/03/2011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2E8E2C-7688-4D95-AD06-4600121E2CC3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D7F5D-5CFA-4410-9F70-3595CC210D15}" type="datetimeFigureOut">
              <a:rPr lang="it-IT" smtClean="0"/>
              <a:t>21/03/2011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E8E2C-7688-4D95-AD06-4600121E2CC3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5400" dirty="0" smtClean="0"/>
              <a:t>HTML 5</a:t>
            </a:r>
            <a:endParaRPr lang="it-IT" sz="54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tx1"/>
                </a:solidFill>
              </a:rPr>
              <a:t>Evoluzione del markup </a:t>
            </a:r>
            <a:r>
              <a:rPr lang="it-IT" dirty="0" err="1" smtClean="0">
                <a:solidFill>
                  <a:schemeClr val="tx1"/>
                </a:solidFill>
              </a:rPr>
              <a:t>language</a:t>
            </a:r>
            <a:r>
              <a:rPr lang="it-IT" dirty="0" smtClean="0">
                <a:solidFill>
                  <a:schemeClr val="tx1"/>
                </a:solidFill>
              </a:rPr>
              <a:t> per il web</a:t>
            </a: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STORIA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HTML (</a:t>
            </a:r>
            <a:r>
              <a:rPr lang="it-IT" dirty="0" err="1" smtClean="0"/>
              <a:t>HyperText</a:t>
            </a:r>
            <a:r>
              <a:rPr lang="it-IT" dirty="0" smtClean="0"/>
              <a:t> </a:t>
            </a:r>
            <a:r>
              <a:rPr lang="it-IT" dirty="0" err="1" smtClean="0"/>
              <a:t>Markap</a:t>
            </a:r>
            <a:r>
              <a:rPr lang="it-IT" dirty="0" smtClean="0"/>
              <a:t> </a:t>
            </a:r>
            <a:r>
              <a:rPr lang="it-IT" dirty="0" err="1" smtClean="0"/>
              <a:t>Language</a:t>
            </a:r>
            <a:r>
              <a:rPr lang="it-IT" dirty="0" smtClean="0"/>
              <a:t>) è un linguaggio di markup, ovvero descrive formattazione, impaginazione e layout del contenuto di una pagina web.</a:t>
            </a:r>
          </a:p>
          <a:p>
            <a:r>
              <a:rPr lang="it-IT" dirty="0" smtClean="0"/>
              <a:t>HTML nasce dalla mente di Tim </a:t>
            </a:r>
            <a:r>
              <a:rPr lang="it-IT" dirty="0" err="1" smtClean="0"/>
              <a:t>Berners-Lee</a:t>
            </a:r>
            <a:r>
              <a:rPr lang="it-IT" dirty="0" smtClean="0"/>
              <a:t> che, insieme al suo team di sviluppo, fra gli anni 1989 e 1991, da vita anche al WWW (World Wide Web), HTTP (</a:t>
            </a:r>
            <a:r>
              <a:rPr lang="it-IT" dirty="0" err="1" smtClean="0"/>
              <a:t>HyperText</a:t>
            </a:r>
            <a:r>
              <a:rPr lang="it-IT" dirty="0" smtClean="0"/>
              <a:t> Transfer </a:t>
            </a:r>
            <a:r>
              <a:rPr lang="it-IT" dirty="0" err="1" smtClean="0"/>
              <a:t>Protocol</a:t>
            </a:r>
            <a:r>
              <a:rPr lang="it-IT" dirty="0" smtClean="0"/>
              <a:t>) e </a:t>
            </a:r>
            <a:r>
              <a:rPr lang="it-IT" dirty="0" err="1" smtClean="0"/>
              <a:t>URLs</a:t>
            </a:r>
            <a:r>
              <a:rPr lang="it-IT" dirty="0" smtClean="0"/>
              <a:t> (Universal </a:t>
            </a:r>
            <a:r>
              <a:rPr lang="it-IT" dirty="0" err="1" smtClean="0"/>
              <a:t>Resource</a:t>
            </a:r>
            <a:r>
              <a:rPr lang="it-IT" dirty="0" smtClean="0"/>
              <a:t> </a:t>
            </a:r>
            <a:r>
              <a:rPr lang="it-IT" dirty="0" err="1" smtClean="0"/>
              <a:t>Locators</a:t>
            </a:r>
            <a:r>
              <a:rPr lang="it-IT" dirty="0" smtClean="0"/>
              <a:t>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HTML 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prima versione di HTML viene ufficialmente rilasciata nel 1993</a:t>
            </a:r>
          </a:p>
          <a:p>
            <a:r>
              <a:rPr lang="it-IT" dirty="0" smtClean="0"/>
              <a:t>Permette semplici operazioni di formattazione e impaginazione.</a:t>
            </a:r>
          </a:p>
          <a:p>
            <a:r>
              <a:rPr lang="it-IT" dirty="0" smtClean="0"/>
              <a:t>Il Web non ha ancora conosciuto una diffusione sufficiente per permettere ad HTML di raggiungere la meritata notorietà.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Uno dei primi browser </a:t>
            </a:r>
            <a:r>
              <a:rPr lang="it-IT" dirty="0" err="1" smtClean="0"/>
              <a:t>editor</a:t>
            </a:r>
            <a:r>
              <a:rPr lang="it-IT" dirty="0" smtClean="0"/>
              <a:t> prodotti da </a:t>
            </a:r>
            <a:r>
              <a:rPr lang="it-IT" dirty="0" err="1" smtClean="0"/>
              <a:t>Berners-Lee</a:t>
            </a:r>
            <a:endParaRPr lang="it-IT" dirty="0"/>
          </a:p>
        </p:txBody>
      </p:sp>
      <p:pic>
        <p:nvPicPr>
          <p:cNvPr id="5" name="Segnaposto immagine 4" descr="Screenshot primo editor HTML.gif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476" r="476"/>
          <a:stretch>
            <a:fillRect/>
          </a:stretch>
        </p:blipFill>
        <p:spPr/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dirty="0" smtClean="0"/>
              <a:t>Girava su un computer NeXT ed era implementato in linguaggio </a:t>
            </a:r>
            <a:r>
              <a:rPr lang="it-IT" dirty="0" err="1" smtClean="0"/>
              <a:t>Objective</a:t>
            </a:r>
            <a:r>
              <a:rPr lang="it-IT" dirty="0" smtClean="0"/>
              <a:t> C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Primo Web Server della storia</a:t>
            </a:r>
            <a:endParaRPr lang="it-IT" dirty="0"/>
          </a:p>
        </p:txBody>
      </p:sp>
      <p:pic>
        <p:nvPicPr>
          <p:cNvPr id="5" name="Segnaposto immagine 4" descr="drawImage.pn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1792288" y="612775"/>
            <a:ext cx="5486400" cy="4114800"/>
          </a:xfrm>
        </p:spPr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dirty="0" smtClean="0"/>
              <a:t>Il computer utilizzato da Tim </a:t>
            </a:r>
            <a:r>
              <a:rPr lang="it-IT" dirty="0" err="1" smtClean="0"/>
              <a:t>Berners-Lee</a:t>
            </a:r>
            <a:r>
              <a:rPr lang="it-IT" dirty="0" smtClean="0"/>
              <a:t> al CERN di Ginevra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W3C e HTML 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Lo sviluppo delle nuove tecnologie Web fino ad allora era avvenuto al CERN di Ginevra.</a:t>
            </a:r>
          </a:p>
          <a:p>
            <a:r>
              <a:rPr lang="it-IT" dirty="0" smtClean="0"/>
              <a:t>Nel 1994 Tim </a:t>
            </a:r>
            <a:r>
              <a:rPr lang="it-IT" dirty="0" err="1" smtClean="0"/>
              <a:t>Berners-Lee</a:t>
            </a:r>
            <a:r>
              <a:rPr lang="it-IT" dirty="0" smtClean="0"/>
              <a:t> fonda il W3C (WWW </a:t>
            </a:r>
            <a:r>
              <a:rPr lang="it-IT" dirty="0" err="1" smtClean="0"/>
              <a:t>Consortium</a:t>
            </a:r>
            <a:r>
              <a:rPr lang="it-IT" dirty="0" smtClean="0"/>
              <a:t>) con lo scopo di sviluppare e definire nuovi standard per il Web.</a:t>
            </a:r>
          </a:p>
          <a:p>
            <a:r>
              <a:rPr lang="it-IT" dirty="0" smtClean="0"/>
              <a:t>Quell’anno viene rilasciato HTML 2, nel quale vengono introdotti i </a:t>
            </a:r>
            <a:r>
              <a:rPr lang="it-IT" dirty="0" err="1" smtClean="0"/>
              <a:t>forms</a:t>
            </a:r>
            <a:r>
              <a:rPr lang="it-IT" dirty="0" smtClean="0"/>
              <a:t>.</a:t>
            </a:r>
          </a:p>
          <a:p>
            <a:r>
              <a:rPr lang="it-IT" dirty="0" smtClean="0"/>
              <a:t>HTML raggiunge per la prima volta un buon livello di notorietà.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IL FALLIMENTO </a:t>
            </a:r>
            <a:r>
              <a:rPr lang="it-IT" dirty="0" err="1" smtClean="0"/>
              <a:t>DI</a:t>
            </a:r>
            <a:r>
              <a:rPr lang="it-IT" dirty="0" smtClean="0"/>
              <a:t> HTML 3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Nel 1995 W3C pubblica il nuovo HTML 3 ma si accorge ben presto che deve revisionare tale versione.</a:t>
            </a:r>
          </a:p>
          <a:p>
            <a:r>
              <a:rPr lang="it-IT" dirty="0" smtClean="0"/>
              <a:t>HTML 3 introduce moltissime nuove </a:t>
            </a:r>
            <a:r>
              <a:rPr lang="it-IT" dirty="0" err="1" smtClean="0"/>
              <a:t>features</a:t>
            </a:r>
            <a:r>
              <a:rPr lang="it-IT" dirty="0" smtClean="0"/>
              <a:t>, come per esempio le tabelle, ma molte di queste novità vengono inserite senza aver raggiunto un pieno consenso con i produttori.</a:t>
            </a:r>
          </a:p>
          <a:p>
            <a:r>
              <a:rPr lang="it-IT" dirty="0" smtClean="0"/>
              <a:t>Ci si accorge che nessun browser supporterà mai completamente HTML 3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HTML 3.2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HTML 3.2 rappresenta una revisione della versione 3.0 ed esce nel 1997.</a:t>
            </a:r>
          </a:p>
          <a:p>
            <a:r>
              <a:rPr lang="it-IT" dirty="0" smtClean="0"/>
              <a:t>Le sue specifiche comprendevano quel sottoinsieme di </a:t>
            </a:r>
            <a:r>
              <a:rPr lang="it-IT" dirty="0" err="1" smtClean="0"/>
              <a:t>features</a:t>
            </a:r>
            <a:r>
              <a:rPr lang="it-IT" dirty="0" smtClean="0"/>
              <a:t> di HTML 3 che avevano il pieno consenso dei produttori.</a:t>
            </a:r>
          </a:p>
          <a:p>
            <a:r>
              <a:rPr lang="it-IT" dirty="0" smtClean="0"/>
              <a:t>Introduce tabelle, applet, script e molto altro.</a:t>
            </a:r>
            <a:endParaRPr lang="it-IT" dirty="0" smtClean="0"/>
          </a:p>
          <a:p>
            <a:r>
              <a:rPr lang="it-IT" dirty="0" smtClean="0"/>
              <a:t>Non vengono introdotti i </a:t>
            </a:r>
            <a:r>
              <a:rPr lang="it-IT" dirty="0" err="1" smtClean="0"/>
              <a:t>frames</a:t>
            </a:r>
            <a:r>
              <a:rPr lang="it-IT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HTML 4 e HTML 4.01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Nel 1998 viene rilasciato HTML 4, in seguito leggermente rivisitato e corretto nel 1999 con l’uscita di HTML 4.01.</a:t>
            </a:r>
          </a:p>
          <a:p>
            <a:r>
              <a:rPr lang="it-IT" dirty="0" smtClean="0"/>
              <a:t>Vengono introdotti meccanismi per i fogli di stile, lo </a:t>
            </a:r>
            <a:r>
              <a:rPr lang="it-IT" dirty="0" err="1" smtClean="0"/>
              <a:t>scripting</a:t>
            </a:r>
            <a:r>
              <a:rPr lang="it-IT" dirty="0" smtClean="0"/>
              <a:t>, i frame e gli oggetti incorporati.</a:t>
            </a:r>
          </a:p>
          <a:p>
            <a:r>
              <a:rPr lang="it-IT" dirty="0" smtClean="0"/>
              <a:t>Notevolmente migliorati tabelle e </a:t>
            </a:r>
            <a:r>
              <a:rPr lang="it-IT" dirty="0" err="1" smtClean="0"/>
              <a:t>forms</a:t>
            </a:r>
            <a:r>
              <a:rPr lang="it-IT" dirty="0" smtClean="0"/>
              <a:t>.</a:t>
            </a:r>
          </a:p>
          <a:p>
            <a:r>
              <a:rPr lang="it-IT" dirty="0" smtClean="0"/>
              <a:t>Introduce un pieno supporto a tutte le lingue del mondo e pone grande attenzione alle esigenze delle persone disabili.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W3C SI ALLONTANA DAL PROGETTO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Nel 1999 W3C dichiara che non vuole proseguire con lo sviluppo di HTML 5 per dedicarsi ad XHTML.</a:t>
            </a:r>
          </a:p>
          <a:p>
            <a:r>
              <a:rPr lang="it-IT" dirty="0" smtClean="0"/>
              <a:t>I produttori di browser danno vita al DOM nel 2000 per raccogliere le API HTML da loro prodotte.</a:t>
            </a:r>
          </a:p>
          <a:p>
            <a:r>
              <a:rPr lang="it-IT" dirty="0" smtClean="0"/>
              <a:t>Viene pubblicato </a:t>
            </a:r>
            <a:r>
              <a:rPr lang="it-IT" dirty="0" err="1" smtClean="0"/>
              <a:t>XForms</a:t>
            </a:r>
            <a:r>
              <a:rPr lang="it-IT" dirty="0" smtClean="0"/>
              <a:t>, tecnologia da tutti considerata come il futuro dei Web </a:t>
            </a:r>
            <a:r>
              <a:rPr lang="it-IT" dirty="0" err="1" smtClean="0"/>
              <a:t>Forms</a:t>
            </a:r>
            <a:r>
              <a:rPr lang="it-IT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NASCE WHATWG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Ci si accorge che la maggior parte delle novità di </a:t>
            </a:r>
            <a:r>
              <a:rPr lang="it-IT" dirty="0" err="1" smtClean="0"/>
              <a:t>Xforms</a:t>
            </a:r>
            <a:r>
              <a:rPr lang="it-IT" dirty="0" smtClean="0"/>
              <a:t> si possono ottenere con una maggiore compatibilità estendendo i </a:t>
            </a:r>
            <a:r>
              <a:rPr lang="it-IT" dirty="0" err="1" smtClean="0"/>
              <a:t>forms</a:t>
            </a:r>
            <a:r>
              <a:rPr lang="it-IT" dirty="0" smtClean="0"/>
              <a:t> di HTML 4.</a:t>
            </a:r>
          </a:p>
          <a:p>
            <a:r>
              <a:rPr lang="it-IT" dirty="0" smtClean="0"/>
              <a:t>XHTML porta vantaggi solo riguardo alle nuove tecnologie RSS e </a:t>
            </a:r>
            <a:r>
              <a:rPr lang="it-IT" dirty="0" err="1" smtClean="0"/>
              <a:t>Atom</a:t>
            </a:r>
            <a:r>
              <a:rPr lang="it-IT" dirty="0" smtClean="0"/>
              <a:t>.</a:t>
            </a:r>
          </a:p>
          <a:p>
            <a:r>
              <a:rPr lang="it-IT" dirty="0" smtClean="0"/>
              <a:t>Nel 2004 W3C rifiuta di riprendere lo sviluppo di HTML così Apple, </a:t>
            </a:r>
            <a:r>
              <a:rPr lang="it-IT" dirty="0" err="1" smtClean="0"/>
              <a:t>Mozilla</a:t>
            </a:r>
            <a:r>
              <a:rPr lang="it-IT" dirty="0" smtClean="0"/>
              <a:t> e Opera fondano il gruppo WHATWG per portare personalmente avanti il progetto.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HTML 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Il suo sviluppo si basa su 3 principi:</a:t>
            </a:r>
          </a:p>
          <a:p>
            <a:pPr lvl="1"/>
            <a:r>
              <a:rPr lang="it-IT" dirty="0" err="1" smtClean="0"/>
              <a:t>Retrocompatibilità</a:t>
            </a:r>
            <a:r>
              <a:rPr lang="it-IT" dirty="0" smtClean="0"/>
              <a:t>;</a:t>
            </a:r>
          </a:p>
          <a:p>
            <a:pPr lvl="1"/>
            <a:r>
              <a:rPr lang="it-IT" dirty="0" err="1" smtClean="0"/>
              <a:t>Matching</a:t>
            </a:r>
            <a:r>
              <a:rPr lang="it-IT" dirty="0" smtClean="0"/>
              <a:t> fra specifiche e implementazioni;</a:t>
            </a:r>
          </a:p>
          <a:p>
            <a:pPr lvl="1"/>
            <a:r>
              <a:rPr lang="it-IT" dirty="0" smtClean="0"/>
              <a:t>Dettaglio delle specifiche tale da garantire l’interoperabilità delle diverse implementazioni evitando </a:t>
            </a:r>
            <a:r>
              <a:rPr lang="it-IT" dirty="0" err="1" smtClean="0"/>
              <a:t>decompilazioni</a:t>
            </a:r>
            <a:r>
              <a:rPr lang="it-IT" dirty="0" smtClean="0"/>
              <a:t>.</a:t>
            </a:r>
          </a:p>
          <a:p>
            <a:r>
              <a:rPr lang="it-IT" dirty="0" smtClean="0"/>
              <a:t>Nel 2007 W3C si unirà a WHATWG, quindi chiede e ottiene di pubblicare le specifiche sotto il proprio copyright.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NOVITÀ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tx1"/>
                </a:solidFill>
              </a:rPr>
              <a:t>Le principali novità di HTML 5</a:t>
            </a: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NOVITÀ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 principali novità riguardano:</a:t>
            </a:r>
          </a:p>
          <a:p>
            <a:pPr lvl="1"/>
            <a:r>
              <a:rPr lang="it-IT" dirty="0" smtClean="0"/>
              <a:t>La struttura del documento;</a:t>
            </a:r>
          </a:p>
          <a:p>
            <a:pPr lvl="1"/>
            <a:r>
              <a:rPr lang="it-IT" dirty="0" smtClean="0"/>
              <a:t>La sintassi;</a:t>
            </a:r>
          </a:p>
          <a:p>
            <a:pPr lvl="1"/>
            <a:r>
              <a:rPr lang="it-IT" dirty="0" smtClean="0"/>
              <a:t>I </a:t>
            </a:r>
            <a:r>
              <a:rPr lang="it-IT" dirty="0" err="1" smtClean="0"/>
              <a:t>forms</a:t>
            </a:r>
            <a:r>
              <a:rPr lang="it-IT" dirty="0" smtClean="0"/>
              <a:t>;</a:t>
            </a:r>
          </a:p>
          <a:p>
            <a:pPr lvl="1"/>
            <a:r>
              <a:rPr lang="it-IT" dirty="0" smtClean="0"/>
              <a:t>Lo </a:t>
            </a:r>
            <a:r>
              <a:rPr lang="it-IT" dirty="0" err="1" smtClean="0"/>
              <a:t>scripting</a:t>
            </a:r>
            <a:r>
              <a:rPr lang="it-IT" dirty="0" smtClean="0"/>
              <a:t>;</a:t>
            </a:r>
          </a:p>
          <a:p>
            <a:pPr lvl="1"/>
            <a:r>
              <a:rPr lang="it-IT" dirty="0" smtClean="0"/>
              <a:t>Gli elementi multimediali;</a:t>
            </a:r>
          </a:p>
          <a:p>
            <a:pPr lvl="1"/>
            <a:r>
              <a:rPr lang="it-IT" dirty="0" smtClean="0"/>
              <a:t>L’inserimento di nuove funzionalità.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STRUTTURA	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W3C pone grande attenzione al significato semantico degli elementi e all’evoluzione del web negli ultimi anni.</a:t>
            </a:r>
          </a:p>
          <a:p>
            <a:r>
              <a:rPr lang="it-IT" dirty="0" smtClean="0"/>
              <a:t>Ogni elemento pone notevoli limitazioni sulle sue modalità d’uso e sui contenuti che può contenere.</a:t>
            </a:r>
          </a:p>
          <a:p>
            <a:r>
              <a:rPr lang="it-IT" dirty="0" smtClean="0"/>
              <a:t>Viene introdotto un nuovo </a:t>
            </a:r>
            <a:r>
              <a:rPr lang="it-IT" dirty="0" err="1" smtClean="0"/>
              <a:t>content</a:t>
            </a:r>
            <a:r>
              <a:rPr lang="it-IT" dirty="0" smtClean="0"/>
              <a:t> </a:t>
            </a:r>
            <a:r>
              <a:rPr lang="it-IT" dirty="0" err="1" smtClean="0"/>
              <a:t>model</a:t>
            </a:r>
            <a:r>
              <a:rPr lang="it-IT" dirty="0" smtClean="0"/>
              <a:t> per definire meglio il tipo di contenuti che ora è possibile trattare con i nuovi </a:t>
            </a:r>
            <a:r>
              <a:rPr lang="it-IT" dirty="0" err="1" smtClean="0"/>
              <a:t>tags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Il nuovo </a:t>
            </a:r>
            <a:r>
              <a:rPr lang="it-IT" dirty="0" err="1" smtClean="0"/>
              <a:t>Content</a:t>
            </a:r>
            <a:r>
              <a:rPr lang="it-IT" dirty="0" smtClean="0"/>
              <a:t> </a:t>
            </a:r>
            <a:r>
              <a:rPr lang="it-IT" dirty="0" err="1" smtClean="0"/>
              <a:t>Model</a:t>
            </a:r>
            <a:endParaRPr lang="it-IT" dirty="0"/>
          </a:p>
        </p:txBody>
      </p:sp>
      <p:pic>
        <p:nvPicPr>
          <p:cNvPr id="5" name="Segnaposto immagine 4" descr="content models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1547664" y="620688"/>
            <a:ext cx="5973282" cy="345638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GLI ELEMENTI STRUTTURALI IN HTML4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In HTML 4 non erano presenti elementi specifici capaci di dividere strutturalmente il documento e individuare le parti che lo componevano.</a:t>
            </a:r>
          </a:p>
          <a:p>
            <a:r>
              <a:rPr lang="it-IT" dirty="0" smtClean="0"/>
              <a:t>SOLUZIONE: per ovviare al problema, l’autore della pagina utilizzava </a:t>
            </a:r>
            <a:r>
              <a:rPr lang="it-IT" dirty="0" err="1" smtClean="0"/>
              <a:t>tags</a:t>
            </a:r>
            <a:r>
              <a:rPr lang="it-IT" dirty="0" smtClean="0"/>
              <a:t> &lt;</a:t>
            </a:r>
            <a:r>
              <a:rPr lang="it-IT" dirty="0" err="1" smtClean="0"/>
              <a:t>div</a:t>
            </a:r>
            <a:r>
              <a:rPr lang="it-IT" dirty="0" smtClean="0"/>
              <a:t>&gt; descrivendo il loro scopo attraverso l’attributo ID.</a:t>
            </a:r>
          </a:p>
          <a:p>
            <a:r>
              <a:rPr lang="it-IT" dirty="0" smtClean="0"/>
              <a:t>PROBLEMA: </a:t>
            </a:r>
          </a:p>
          <a:p>
            <a:pPr lvl="1"/>
            <a:r>
              <a:rPr lang="it-IT" dirty="0" smtClean="0"/>
              <a:t>i browser interpretavano i </a:t>
            </a:r>
            <a:r>
              <a:rPr lang="it-IT" dirty="0" err="1" smtClean="0"/>
              <a:t>tags</a:t>
            </a:r>
            <a:r>
              <a:rPr lang="it-IT" dirty="0" smtClean="0"/>
              <a:t> &lt;</a:t>
            </a:r>
            <a:r>
              <a:rPr lang="it-IT" dirty="0" err="1" smtClean="0"/>
              <a:t>div</a:t>
            </a:r>
            <a:r>
              <a:rPr lang="it-IT" dirty="0" smtClean="0"/>
              <a:t>&gt; allo stesso modo qualsiasi significato avessero.</a:t>
            </a:r>
          </a:p>
          <a:p>
            <a:pPr lvl="1"/>
            <a:r>
              <a:rPr lang="it-IT" dirty="0" smtClean="0"/>
              <a:t>I </a:t>
            </a:r>
            <a:r>
              <a:rPr lang="it-IT" dirty="0" err="1" smtClean="0"/>
              <a:t>tags</a:t>
            </a:r>
            <a:r>
              <a:rPr lang="it-IT" dirty="0" smtClean="0"/>
              <a:t> venivano definiti in modo totalmente soggettivo.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Tipica struttura di un documento HTML 4</a:t>
            </a:r>
            <a:endParaRPr lang="it-IT" dirty="0"/>
          </a:p>
        </p:txBody>
      </p:sp>
      <p:pic>
        <p:nvPicPr>
          <p:cNvPr id="5" name="Segnaposto immagine 4" descr="STRUTTURA HTML 4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764704"/>
            <a:ext cx="6928596" cy="34642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GLI ELEMENTI STRUTTURALI IN HTML5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In HTML5 vengono introdotti molti nuovi elementi capaci di definire chiaramente il loro significato strutturale. Principalmente:</a:t>
            </a:r>
          </a:p>
          <a:p>
            <a:pPr lvl="1"/>
            <a:r>
              <a:rPr lang="it-IT" dirty="0" smtClean="0"/>
              <a:t>&lt;</a:t>
            </a:r>
            <a:r>
              <a:rPr lang="it-IT" dirty="0" err="1" smtClean="0"/>
              <a:t>header</a:t>
            </a:r>
            <a:r>
              <a:rPr lang="it-IT" dirty="0" smtClean="0"/>
              <a:t>&gt;: testata o parte introduttiva;</a:t>
            </a:r>
          </a:p>
          <a:p>
            <a:pPr lvl="1"/>
            <a:r>
              <a:rPr lang="it-IT" dirty="0" smtClean="0"/>
              <a:t>&lt;</a:t>
            </a:r>
            <a:r>
              <a:rPr lang="it-IT" dirty="0" err="1" smtClean="0"/>
              <a:t>nav</a:t>
            </a:r>
            <a:r>
              <a:rPr lang="it-IT" dirty="0" smtClean="0"/>
              <a:t>&gt;: sezione principalmente composta da link;</a:t>
            </a:r>
          </a:p>
          <a:p>
            <a:pPr lvl="1"/>
            <a:r>
              <a:rPr lang="it-IT" dirty="0" smtClean="0"/>
              <a:t>&lt;</a:t>
            </a:r>
            <a:r>
              <a:rPr lang="it-IT" dirty="0" err="1" smtClean="0"/>
              <a:t>aside</a:t>
            </a:r>
            <a:r>
              <a:rPr lang="it-IT" dirty="0" smtClean="0"/>
              <a:t>&gt;: sezione di approfondimento rispetto ai contenuti che gli stanno attorno;</a:t>
            </a:r>
          </a:p>
          <a:p>
            <a:pPr lvl="1"/>
            <a:r>
              <a:rPr lang="it-IT" dirty="0" smtClean="0"/>
              <a:t>&lt;</a:t>
            </a:r>
            <a:r>
              <a:rPr lang="it-IT" dirty="0" err="1" smtClean="0"/>
              <a:t>section</a:t>
            </a:r>
            <a:r>
              <a:rPr lang="it-IT" dirty="0" smtClean="0"/>
              <a:t>&gt;: sezione generica;</a:t>
            </a:r>
          </a:p>
          <a:p>
            <a:pPr lvl="1"/>
            <a:r>
              <a:rPr lang="it-IT" dirty="0" smtClean="0"/>
              <a:t>&lt;</a:t>
            </a:r>
            <a:r>
              <a:rPr lang="it-IT" dirty="0" err="1" smtClean="0"/>
              <a:t>article</a:t>
            </a:r>
            <a:r>
              <a:rPr lang="it-IT" dirty="0" smtClean="0"/>
              <a:t>&gt;: sezione con contenuto ridistribuibile;</a:t>
            </a:r>
          </a:p>
          <a:p>
            <a:pPr lvl="1"/>
            <a:r>
              <a:rPr lang="it-IT" dirty="0" smtClean="0"/>
              <a:t>&lt;body&gt;: corpo del documento;</a:t>
            </a:r>
          </a:p>
          <a:p>
            <a:pPr lvl="1"/>
            <a:r>
              <a:rPr lang="it-IT" dirty="0" smtClean="0"/>
              <a:t>&lt;</a:t>
            </a:r>
            <a:r>
              <a:rPr lang="it-IT" dirty="0" err="1" smtClean="0"/>
              <a:t>footer</a:t>
            </a:r>
            <a:r>
              <a:rPr lang="it-IT" dirty="0" smtClean="0"/>
              <a:t>&gt;: sezione per informazioni di appendice.</a:t>
            </a:r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Struttura di un tipico documento HTML 5</a:t>
            </a:r>
            <a:endParaRPr lang="it-IT" dirty="0"/>
          </a:p>
        </p:txBody>
      </p:sp>
      <p:pic>
        <p:nvPicPr>
          <p:cNvPr id="5" name="Segnaposto immagine 4" descr="STRUTTURA HTML 5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935021" y="612774"/>
            <a:ext cx="7216626" cy="3608313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LATI POSITIVI DELLA NUOVA STRUTTURA </a:t>
            </a:r>
            <a:r>
              <a:rPr lang="it-IT" dirty="0" err="1" smtClean="0"/>
              <a:t>DI</a:t>
            </a:r>
            <a:r>
              <a:rPr lang="it-IT" dirty="0" smtClean="0"/>
              <a:t> HTML 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Le modalità di utilizzo e il contenuto degli elementi è standardizzato.</a:t>
            </a:r>
          </a:p>
          <a:p>
            <a:r>
              <a:rPr lang="it-IT" dirty="0" smtClean="0"/>
              <a:t>Il documento è più leggibile e più facilmente modificabile.</a:t>
            </a:r>
          </a:p>
          <a:p>
            <a:r>
              <a:rPr lang="it-IT" dirty="0" smtClean="0"/>
              <a:t>Il browser distingue le diverse sezioni e le interpreta in modo differente a seconda del loro tipo e quindi del loro significato.</a:t>
            </a:r>
          </a:p>
          <a:p>
            <a:r>
              <a:rPr lang="it-IT" dirty="0" smtClean="0"/>
              <a:t>Ogni sezione tratta gli elementi in essa contenuti in modo indipendente.</a:t>
            </a:r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LA NUOVA SINTASSI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W3C ha lavorato su flessibilità e semplicità.</a:t>
            </a:r>
          </a:p>
          <a:p>
            <a:r>
              <a:rPr lang="it-IT" dirty="0" smtClean="0"/>
              <a:t>DOCTYPE in HTML 4 era dichiarabile in 3 modi diversi leggermente differenti l’uno dall’altro:</a:t>
            </a:r>
          </a:p>
          <a:p>
            <a:pPr>
              <a:buNone/>
            </a:pPr>
            <a:r>
              <a:rPr lang="it-IT" dirty="0"/>
              <a:t>	</a:t>
            </a:r>
            <a:r>
              <a:rPr lang="it-IT" sz="2800" dirty="0">
                <a:latin typeface="Courier New" pitchFamily="49" charset="0"/>
                <a:cs typeface="Courier New" pitchFamily="49" charset="0"/>
              </a:rPr>
              <a:t>&lt;!DOCTYPE HTML PUBLIC "-//W3C//DTD HTML 4.01 </a:t>
            </a:r>
            <a:r>
              <a:rPr lang="it-IT" sz="2800" dirty="0" err="1">
                <a:latin typeface="Courier New" pitchFamily="49" charset="0"/>
                <a:cs typeface="Courier New" pitchFamily="49" charset="0"/>
              </a:rPr>
              <a:t>Transitional</a:t>
            </a:r>
            <a:r>
              <a:rPr lang="it-IT" sz="2800" dirty="0">
                <a:latin typeface="Courier New" pitchFamily="49" charset="0"/>
                <a:cs typeface="Courier New" pitchFamily="49" charset="0"/>
              </a:rPr>
              <a:t>//EN"&gt; </a:t>
            </a:r>
            <a:endParaRPr lang="it-IT" sz="28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it-IT" dirty="0" smtClean="0"/>
              <a:t>In HTML5 la dichiarazione di DOCTYPE è unica e molto più immediata:</a:t>
            </a:r>
          </a:p>
          <a:p>
            <a:pPr>
              <a:buNone/>
            </a:pPr>
            <a:r>
              <a:rPr lang="it-IT" dirty="0"/>
              <a:t>	</a:t>
            </a:r>
            <a:r>
              <a:rPr lang="it-IT" sz="2800" dirty="0">
                <a:latin typeface="Courier New" pitchFamily="49" charset="0"/>
                <a:cs typeface="Courier New" pitchFamily="49" charset="0"/>
              </a:rPr>
              <a:t>&lt;!DOCTYPE html&gt; </a:t>
            </a:r>
            <a:endParaRPr lang="it-IT" sz="28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NUOVA SINTASSI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cs typeface="Courier New" pitchFamily="49" charset="0"/>
              </a:rPr>
              <a:t>La dichiarazione degli elementi rimane </a:t>
            </a:r>
            <a:r>
              <a:rPr lang="it-IT" dirty="0" err="1" smtClean="0">
                <a:cs typeface="Courier New" pitchFamily="49" charset="0"/>
              </a:rPr>
              <a:t>case-insensitive</a:t>
            </a:r>
            <a:r>
              <a:rPr lang="it-IT" dirty="0">
                <a:cs typeface="Courier New" pitchFamily="49" charset="0"/>
              </a:rPr>
              <a:t>;</a:t>
            </a:r>
            <a:r>
              <a:rPr lang="it-IT" dirty="0" smtClean="0">
                <a:cs typeface="Courier New" pitchFamily="49" charset="0"/>
              </a:rPr>
              <a:t> </a:t>
            </a:r>
          </a:p>
          <a:p>
            <a:r>
              <a:rPr lang="it-IT" dirty="0" smtClean="0">
                <a:cs typeface="Courier New" pitchFamily="49" charset="0"/>
              </a:rPr>
              <a:t>Gli attributi se vuoti vengono </a:t>
            </a:r>
            <a:r>
              <a:rPr lang="it-IT" dirty="0" err="1" smtClean="0">
                <a:cs typeface="Courier New" pitchFamily="49" charset="0"/>
              </a:rPr>
              <a:t>autocompletati</a:t>
            </a:r>
            <a:r>
              <a:rPr lang="it-IT" dirty="0" smtClean="0">
                <a:cs typeface="Courier New" pitchFamily="49" charset="0"/>
              </a:rPr>
              <a:t> secondo le specifiche; </a:t>
            </a:r>
          </a:p>
          <a:p>
            <a:r>
              <a:rPr lang="it-IT" dirty="0" smtClean="0">
                <a:cs typeface="Courier New" pitchFamily="49" charset="0"/>
              </a:rPr>
              <a:t>Non è necessario chiudere i </a:t>
            </a:r>
            <a:r>
              <a:rPr lang="it-IT" dirty="0" err="1" smtClean="0">
                <a:cs typeface="Courier New" pitchFamily="49" charset="0"/>
              </a:rPr>
              <a:t>tags</a:t>
            </a:r>
            <a:r>
              <a:rPr lang="it-IT" dirty="0" smtClean="0">
                <a:cs typeface="Courier New" pitchFamily="49" charset="0"/>
              </a:rPr>
              <a:t> se questi rimangono comunque correttamente interpretabili dal browser.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FORMS IN HTML 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Gli elementi e gli attributi utilizzati nei </a:t>
            </a:r>
            <a:r>
              <a:rPr lang="it-IT" dirty="0" err="1" smtClean="0"/>
              <a:t>forms</a:t>
            </a:r>
            <a:r>
              <a:rPr lang="it-IT" dirty="0" smtClean="0"/>
              <a:t> HTML 4 erano molto generici e spesso non fornivano alcun controllo sul tipo di dato che al loro interno veniva inserito.</a:t>
            </a:r>
          </a:p>
          <a:p>
            <a:r>
              <a:rPr lang="it-IT" dirty="0" smtClean="0"/>
              <a:t>PROBLEMA: tutti i controlli di validazione dei dati immessi nel </a:t>
            </a:r>
            <a:r>
              <a:rPr lang="it-IT" dirty="0" err="1" smtClean="0"/>
              <a:t>forms</a:t>
            </a:r>
            <a:r>
              <a:rPr lang="it-IT" dirty="0" smtClean="0"/>
              <a:t> dall’utente dovevano essere effettuati utilizzando </a:t>
            </a:r>
            <a:r>
              <a:rPr lang="it-IT" dirty="0" err="1" smtClean="0"/>
              <a:t>scripts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NUOVI FORMS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Sono stati introdotti molti nuovi tipi di input ampliando il </a:t>
            </a:r>
            <a:r>
              <a:rPr lang="it-IT" dirty="0" err="1" smtClean="0"/>
              <a:t>range</a:t>
            </a:r>
            <a:r>
              <a:rPr lang="it-IT" dirty="0" smtClean="0"/>
              <a:t> dei possibili valori dell’attributo </a:t>
            </a:r>
            <a:r>
              <a:rPr lang="it-IT" dirty="0" err="1" smtClean="0"/>
              <a:t>type</a:t>
            </a:r>
            <a:r>
              <a:rPr lang="it-IT" dirty="0" smtClean="0"/>
              <a:t> associato ad &lt;input&gt;:</a:t>
            </a:r>
          </a:p>
          <a:p>
            <a:pPr lvl="1"/>
            <a:r>
              <a:rPr lang="it-IT" dirty="0" smtClean="0"/>
              <a:t>“</a:t>
            </a:r>
            <a:r>
              <a:rPr lang="it-IT" dirty="0" err="1" smtClean="0"/>
              <a:t>email</a:t>
            </a:r>
            <a:r>
              <a:rPr lang="it-IT" dirty="0" smtClean="0"/>
              <a:t>”: si aspetta un indirizzo e-mail;</a:t>
            </a:r>
          </a:p>
          <a:p>
            <a:pPr lvl="1"/>
            <a:r>
              <a:rPr lang="it-IT" dirty="0" smtClean="0"/>
              <a:t>“</a:t>
            </a:r>
            <a:r>
              <a:rPr lang="it-IT" dirty="0" err="1" smtClean="0"/>
              <a:t>tel</a:t>
            </a:r>
            <a:r>
              <a:rPr lang="it-IT" dirty="0" smtClean="0"/>
              <a:t>”: si aspetta un numero telefonico;</a:t>
            </a:r>
          </a:p>
          <a:p>
            <a:pPr lvl="1"/>
            <a:r>
              <a:rPr lang="it-IT" dirty="0" smtClean="0"/>
              <a:t>“</a:t>
            </a:r>
            <a:r>
              <a:rPr lang="it-IT" dirty="0" err="1" smtClean="0"/>
              <a:t>range</a:t>
            </a:r>
            <a:r>
              <a:rPr lang="it-IT" dirty="0" smtClean="0"/>
              <a:t>”: si aspetta un numero compreso in un determinato </a:t>
            </a:r>
            <a:r>
              <a:rPr lang="it-IT" dirty="0" err="1" smtClean="0"/>
              <a:t>range</a:t>
            </a:r>
            <a:r>
              <a:rPr lang="it-IT" dirty="0" smtClean="0"/>
              <a:t>;</a:t>
            </a:r>
          </a:p>
          <a:p>
            <a:pPr lvl="1"/>
            <a:r>
              <a:rPr lang="it-IT" dirty="0" smtClean="0"/>
              <a:t>“</a:t>
            </a:r>
            <a:r>
              <a:rPr lang="it-IT" dirty="0" err="1" smtClean="0"/>
              <a:t>number</a:t>
            </a:r>
            <a:r>
              <a:rPr lang="it-IT" dirty="0" smtClean="0"/>
              <a:t>”: si aspetta un numero con una certa sensibilità.</a:t>
            </a:r>
            <a:endParaRPr lang="it-I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NUOVI FORMS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I nuovi input, aspettandosi contenuti più specifici, implementano ora controlli di validazione su di essi.</a:t>
            </a:r>
          </a:p>
          <a:p>
            <a:r>
              <a:rPr lang="it-IT" dirty="0" smtClean="0"/>
              <a:t>Vengono introdotti nuovi attributi come:</a:t>
            </a:r>
          </a:p>
          <a:p>
            <a:pPr lvl="1"/>
            <a:r>
              <a:rPr lang="it-IT" dirty="0" err="1" smtClean="0"/>
              <a:t>Required</a:t>
            </a:r>
            <a:r>
              <a:rPr lang="it-IT" dirty="0" smtClean="0"/>
              <a:t>: l’input è obbligatorio;</a:t>
            </a:r>
          </a:p>
          <a:p>
            <a:pPr lvl="1"/>
            <a:r>
              <a:rPr lang="it-IT" dirty="0" err="1" smtClean="0"/>
              <a:t>Autocomplete</a:t>
            </a:r>
            <a:r>
              <a:rPr lang="it-IT" dirty="0" smtClean="0"/>
              <a:t>: regola l’</a:t>
            </a:r>
            <a:r>
              <a:rPr lang="it-IT" dirty="0" err="1" smtClean="0"/>
              <a:t>autocompletamento</a:t>
            </a:r>
            <a:r>
              <a:rPr lang="it-IT" dirty="0" smtClean="0"/>
              <a:t> dell’input da parte del browser;</a:t>
            </a:r>
          </a:p>
          <a:p>
            <a:pPr lvl="1"/>
            <a:r>
              <a:rPr lang="it-IT" dirty="0" smtClean="0"/>
              <a:t>Pattern: definisce un pattern da seguire per l’input.</a:t>
            </a:r>
          </a:p>
          <a:p>
            <a:r>
              <a:rPr lang="it-IT" dirty="0" smtClean="0"/>
              <a:t>RISULTATO: validazione dei </a:t>
            </a:r>
            <a:r>
              <a:rPr lang="it-IT" dirty="0" err="1" smtClean="0"/>
              <a:t>forms</a:t>
            </a:r>
            <a:r>
              <a:rPr lang="it-IT" dirty="0" smtClean="0"/>
              <a:t> più semplice e immediata riducendo gli </a:t>
            </a:r>
            <a:r>
              <a:rPr lang="it-IT" dirty="0" err="1" smtClean="0"/>
              <a:t>scripts</a:t>
            </a:r>
            <a:r>
              <a:rPr lang="it-IT" dirty="0" smtClean="0"/>
              <a:t> necessari.</a:t>
            </a:r>
            <a:endParaRPr lang="it-IT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NUOVI FORMS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Vengono introdotte anche nuove possibilità per il programmatore grazie agli attributi:</a:t>
            </a:r>
          </a:p>
          <a:p>
            <a:pPr lvl="1"/>
            <a:r>
              <a:rPr lang="it-IT" dirty="0" err="1" smtClean="0"/>
              <a:t>Form</a:t>
            </a:r>
            <a:r>
              <a:rPr lang="it-IT" dirty="0" smtClean="0"/>
              <a:t>: specifica il </a:t>
            </a:r>
            <a:r>
              <a:rPr lang="it-IT" dirty="0" err="1" smtClean="0"/>
              <a:t>form</a:t>
            </a:r>
            <a:r>
              <a:rPr lang="it-IT" dirty="0" smtClean="0"/>
              <a:t> a cui appartiene un input;</a:t>
            </a:r>
          </a:p>
          <a:p>
            <a:pPr lvl="1"/>
            <a:r>
              <a:rPr lang="it-IT" dirty="0" smtClean="0"/>
              <a:t>Autofocus: mette in evidenza un elemento del </a:t>
            </a:r>
            <a:r>
              <a:rPr lang="it-IT" dirty="0" err="1" smtClean="0"/>
              <a:t>form</a:t>
            </a:r>
            <a:r>
              <a:rPr lang="it-IT" dirty="0" smtClean="0"/>
              <a:t> al suo caricamento;</a:t>
            </a:r>
          </a:p>
          <a:p>
            <a:pPr lvl="1"/>
            <a:r>
              <a:rPr lang="it-IT" dirty="0" err="1" smtClean="0"/>
              <a:t>Placeholder</a:t>
            </a:r>
            <a:r>
              <a:rPr lang="it-IT" dirty="0" smtClean="0"/>
              <a:t>: definisce un testo da visualizzare sull’input prima che esso venga completato dall’utente.</a:t>
            </a:r>
            <a:endParaRPr lang="it-IT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LO SCRIPTING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Gli </a:t>
            </a:r>
            <a:r>
              <a:rPr lang="it-IT" dirty="0" err="1" smtClean="0"/>
              <a:t>scripts</a:t>
            </a:r>
            <a:r>
              <a:rPr lang="it-IT" dirty="0" smtClean="0"/>
              <a:t> vengono eseguiti, principalmente, nel momento in cui un determinato evento ha luogo.</a:t>
            </a:r>
          </a:p>
          <a:p>
            <a:r>
              <a:rPr lang="it-IT" dirty="0" smtClean="0"/>
              <a:t>In HTML 4 pochissimi eventi erano previsti nelle specifiche quindi la gestione della maggior parte di essi doveva essere definita dall’utente mediante </a:t>
            </a:r>
            <a:r>
              <a:rPr lang="it-IT" dirty="0" err="1" smtClean="0"/>
              <a:t>event</a:t>
            </a:r>
            <a:r>
              <a:rPr lang="it-IT" dirty="0" smtClean="0"/>
              <a:t> </a:t>
            </a:r>
            <a:r>
              <a:rPr lang="it-IT" dirty="0" err="1" smtClean="0"/>
              <a:t>handler</a:t>
            </a:r>
            <a:r>
              <a:rPr lang="it-IT" dirty="0" smtClean="0"/>
              <a:t> ad hoc.</a:t>
            </a:r>
          </a:p>
          <a:p>
            <a:r>
              <a:rPr lang="it-IT" dirty="0" smtClean="0"/>
              <a:t>PROBLEMA: maggior complessità del documento, poca leggibilità a causa dell’utilizzo di numerosi </a:t>
            </a:r>
            <a:r>
              <a:rPr lang="it-IT" dirty="0" err="1" smtClean="0"/>
              <a:t>event</a:t>
            </a:r>
            <a:r>
              <a:rPr lang="it-IT" dirty="0" smtClean="0"/>
              <a:t> </a:t>
            </a:r>
            <a:r>
              <a:rPr lang="it-IT" dirty="0" err="1" smtClean="0"/>
              <a:t>handler</a:t>
            </a:r>
            <a:r>
              <a:rPr lang="it-IT" dirty="0" smtClean="0"/>
              <a:t> non standardizzati.</a:t>
            </a:r>
            <a:endParaRPr lang="it-IT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LO SCRIPTING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In HTML5 si definiscono numerosi nuovi attributi per la gestione degli eventi (</a:t>
            </a:r>
            <a:r>
              <a:rPr lang="it-IT" dirty="0" err="1" smtClean="0"/>
              <a:t>onerror</a:t>
            </a:r>
            <a:r>
              <a:rPr lang="it-IT" dirty="0" smtClean="0"/>
              <a:t>, </a:t>
            </a:r>
            <a:r>
              <a:rPr lang="it-IT" dirty="0" err="1" smtClean="0"/>
              <a:t>onpageshow</a:t>
            </a:r>
            <a:r>
              <a:rPr lang="it-IT" dirty="0" smtClean="0"/>
              <a:t>, </a:t>
            </a:r>
            <a:r>
              <a:rPr lang="it-IT" dirty="0" err="1" smtClean="0"/>
              <a:t>ondrag</a:t>
            </a:r>
            <a:r>
              <a:rPr lang="it-IT" dirty="0" smtClean="0"/>
              <a:t>, </a:t>
            </a:r>
            <a:r>
              <a:rPr lang="it-IT" dirty="0" err="1" smtClean="0"/>
              <a:t>onpause</a:t>
            </a:r>
            <a:r>
              <a:rPr lang="it-IT" dirty="0" smtClean="0"/>
              <a:t>, </a:t>
            </a:r>
            <a:r>
              <a:rPr lang="it-IT" dirty="0" err="1" smtClean="0"/>
              <a:t>onplay</a:t>
            </a:r>
            <a:r>
              <a:rPr lang="it-IT" dirty="0" smtClean="0"/>
              <a:t> </a:t>
            </a:r>
            <a:r>
              <a:rPr lang="it-IT" dirty="0" err="1" smtClean="0"/>
              <a:t>etc</a:t>
            </a:r>
            <a:r>
              <a:rPr lang="it-IT" dirty="0" smtClean="0"/>
              <a:t>).</a:t>
            </a:r>
          </a:p>
          <a:p>
            <a:r>
              <a:rPr lang="it-IT" dirty="0" smtClean="0"/>
              <a:t>Ogni attributo cattura un tipo di evento associato all’elemento nel quale viene definito e quando accade fa partire una specifica funzione.</a:t>
            </a:r>
          </a:p>
          <a:p>
            <a:r>
              <a:rPr lang="it-IT" dirty="0" smtClean="0"/>
              <a:t>RISULTATO: codice più semplice: è sufficiente definire le funzioni di </a:t>
            </a:r>
            <a:r>
              <a:rPr lang="it-IT" dirty="0" err="1" smtClean="0"/>
              <a:t>scripting</a:t>
            </a:r>
            <a:r>
              <a:rPr lang="it-IT" dirty="0" smtClean="0"/>
              <a:t>. Codice più leggibile: l’accadimento di un evento viene catturato attraverso attributi standardizzati.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ELEMENTI MULTIMEDIALI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In HTML 4 tutti gli elementi multimediali video e audio venivano definiti attraverso l’elemento &lt;</a:t>
            </a:r>
            <a:r>
              <a:rPr lang="it-IT" dirty="0" err="1" smtClean="0"/>
              <a:t>embed</a:t>
            </a:r>
            <a:r>
              <a:rPr lang="it-IT" dirty="0" smtClean="0"/>
              <a:t>&gt;, che per eseguirli utilizzava player esterni e </a:t>
            </a:r>
            <a:r>
              <a:rPr lang="it-IT" dirty="0" err="1" smtClean="0"/>
              <a:t>plugin</a:t>
            </a:r>
            <a:r>
              <a:rPr lang="it-IT" dirty="0" smtClean="0"/>
              <a:t> del browser.</a:t>
            </a:r>
          </a:p>
          <a:p>
            <a:r>
              <a:rPr lang="it-IT" dirty="0" smtClean="0"/>
              <a:t>In HTML 5 nascono i </a:t>
            </a:r>
            <a:r>
              <a:rPr lang="it-IT" dirty="0" err="1" smtClean="0"/>
              <a:t>tags</a:t>
            </a:r>
            <a:r>
              <a:rPr lang="it-IT" dirty="0" smtClean="0"/>
              <a:t> &lt;video&gt; e &lt;audio&gt; con lo scopo di renderli elementi nativi del documento.</a:t>
            </a:r>
          </a:p>
          <a:p>
            <a:r>
              <a:rPr lang="it-IT" dirty="0" smtClean="0"/>
              <a:t>Video e audio per essere eseguiti non necessiteranno più, in futuro, di player esterni o </a:t>
            </a:r>
            <a:r>
              <a:rPr lang="it-IT" dirty="0" err="1" smtClean="0"/>
              <a:t>plugin</a:t>
            </a:r>
            <a:r>
              <a:rPr lang="it-IT" dirty="0" smtClean="0"/>
              <a:t>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&lt;video&gt; e &lt;audio&gt;: VANTAGGI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I player esterni utili per eseguire video e audio non sono sempre supportati dai nuovi dispositivi ultraportatili, soprattutto da quelli di casa Apple.</a:t>
            </a:r>
          </a:p>
          <a:p>
            <a:r>
              <a:rPr lang="it-IT" dirty="0" smtClean="0"/>
              <a:t>Diventando elementi nativi il player viene scaricato più velocemente e le prestazioni aumentano.</a:t>
            </a:r>
          </a:p>
          <a:p>
            <a:r>
              <a:rPr lang="it-IT" dirty="0" smtClean="0"/>
              <a:t>Il player audio o video sarà direttamente gestibile dal programmatore mediante un linguaggio come Javascript.</a:t>
            </a:r>
          </a:p>
          <a:p>
            <a:r>
              <a:rPr lang="it-IT" dirty="0" smtClean="0"/>
              <a:t>Si facilita l’indicizzazione nei motori di ricerca.</a:t>
            </a:r>
            <a:endParaRPr lang="it-IT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Esempio di Player nativo: “</a:t>
            </a:r>
            <a:r>
              <a:rPr lang="it-IT" dirty="0" err="1" smtClean="0"/>
              <a:t>projekktor</a:t>
            </a:r>
            <a:r>
              <a:rPr lang="it-IT" dirty="0" smtClean="0"/>
              <a:t>”</a:t>
            </a:r>
            <a:endParaRPr lang="it-IT" dirty="0"/>
          </a:p>
        </p:txBody>
      </p:sp>
      <p:pic>
        <p:nvPicPr>
          <p:cNvPr id="5" name="Segnaposto immagine 4" descr="video esempio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196752"/>
            <a:ext cx="8639175" cy="28860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dirty="0" smtClean="0"/>
              <a:t>Per applicarlo al nostro elemento video è sufficiente scaricare le classi javascript che lo definiscono e includerle come attributo nel </a:t>
            </a:r>
            <a:r>
              <a:rPr lang="it-IT" dirty="0" err="1" smtClean="0"/>
              <a:t>tag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NUOVE FUNZIONALITÀ: GEOLOCALIZZAZIONE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Con questa nuova funzionalità sarà possibile determinare la posizione geografica dell’utente previa opportuna richiesta.</a:t>
            </a:r>
          </a:p>
          <a:p>
            <a:r>
              <a:rPr lang="it-IT" dirty="0" smtClean="0"/>
              <a:t>Viene implementata attraverso linguaggio </a:t>
            </a:r>
            <a:r>
              <a:rPr lang="it-IT" dirty="0" err="1" smtClean="0"/>
              <a:t>JavaScript</a:t>
            </a:r>
            <a:r>
              <a:rPr lang="it-IT" dirty="0" smtClean="0"/>
              <a:t> e relative API:</a:t>
            </a:r>
          </a:p>
          <a:p>
            <a:pPr lvl="1"/>
            <a:r>
              <a:rPr lang="it-IT" dirty="0" err="1" smtClean="0"/>
              <a:t>Latitude</a:t>
            </a:r>
            <a:r>
              <a:rPr lang="it-IT" dirty="0" smtClean="0"/>
              <a:t> e </a:t>
            </a:r>
            <a:r>
              <a:rPr lang="it-IT" dirty="0" err="1" smtClean="0"/>
              <a:t>longitude</a:t>
            </a:r>
            <a:r>
              <a:rPr lang="it-IT" dirty="0" smtClean="0"/>
              <a:t>;</a:t>
            </a:r>
          </a:p>
          <a:p>
            <a:pPr lvl="1"/>
            <a:r>
              <a:rPr lang="it-IT" dirty="0" err="1" smtClean="0"/>
              <a:t>Altitude</a:t>
            </a:r>
            <a:r>
              <a:rPr lang="it-IT" dirty="0" smtClean="0"/>
              <a:t>;</a:t>
            </a:r>
          </a:p>
          <a:p>
            <a:pPr lvl="1"/>
            <a:r>
              <a:rPr lang="it-IT" dirty="0" err="1" smtClean="0"/>
              <a:t>Accuracy</a:t>
            </a:r>
            <a:r>
              <a:rPr lang="it-IT" dirty="0" smtClean="0"/>
              <a:t> e </a:t>
            </a:r>
            <a:r>
              <a:rPr lang="it-IT" dirty="0" err="1" smtClean="0"/>
              <a:t>altitude</a:t>
            </a:r>
            <a:r>
              <a:rPr lang="it-IT" dirty="0" smtClean="0"/>
              <a:t> </a:t>
            </a:r>
            <a:r>
              <a:rPr lang="it-IT" dirty="0" err="1" smtClean="0"/>
              <a:t>accuracy</a:t>
            </a:r>
            <a:r>
              <a:rPr lang="it-IT" dirty="0"/>
              <a:t>.</a:t>
            </a:r>
            <a:endParaRPr lang="it-IT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NUOVE FUNZIONALITÀ: GEOLOCALIZZAZIONE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it-IT" b="1" dirty="0" smtClean="0"/>
              <a:t>ESEMPIO </a:t>
            </a:r>
            <a:r>
              <a:rPr lang="it-IT" b="1" dirty="0" err="1" smtClean="0"/>
              <a:t>DI</a:t>
            </a:r>
            <a:r>
              <a:rPr lang="it-IT" b="1" dirty="0" smtClean="0"/>
              <a:t> IMPLEMENTAZIONE</a:t>
            </a:r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 smtClean="0"/>
              <a:t>&lt;</a:t>
            </a:r>
            <a:r>
              <a:rPr lang="it-IT" dirty="0"/>
              <a:t>script&gt; </a:t>
            </a:r>
          </a:p>
          <a:p>
            <a:pPr>
              <a:buNone/>
            </a:pPr>
            <a:r>
              <a:rPr lang="it-IT" dirty="0" smtClean="0"/>
              <a:t>	</a:t>
            </a:r>
            <a:r>
              <a:rPr lang="it-IT" dirty="0" err="1" smtClean="0"/>
              <a:t>function</a:t>
            </a:r>
            <a:r>
              <a:rPr lang="it-IT" dirty="0" smtClean="0"/>
              <a:t> </a:t>
            </a:r>
            <a:r>
              <a:rPr lang="it-IT" dirty="0" err="1"/>
              <a:t>callback</a:t>
            </a:r>
            <a:r>
              <a:rPr lang="it-IT" dirty="0"/>
              <a:t>(</a:t>
            </a:r>
            <a:r>
              <a:rPr lang="it-IT" dirty="0" err="1"/>
              <a:t>pos</a:t>
            </a:r>
            <a:r>
              <a:rPr lang="it-IT" dirty="0"/>
              <a:t>) { </a:t>
            </a:r>
          </a:p>
          <a:p>
            <a:pPr>
              <a:buNone/>
            </a:pPr>
            <a:r>
              <a:rPr lang="it-IT" dirty="0" smtClean="0"/>
              <a:t>		</a:t>
            </a:r>
            <a:r>
              <a:rPr lang="it-IT" dirty="0" err="1" smtClean="0"/>
              <a:t>var</a:t>
            </a:r>
            <a:r>
              <a:rPr lang="it-IT" dirty="0" smtClean="0"/>
              <a:t> </a:t>
            </a:r>
            <a:r>
              <a:rPr lang="it-IT" dirty="0"/>
              <a:t>latitudine = </a:t>
            </a:r>
            <a:r>
              <a:rPr lang="it-IT" dirty="0" err="1"/>
              <a:t>pos.coords.latitude</a:t>
            </a:r>
            <a:r>
              <a:rPr lang="it-IT" dirty="0"/>
              <a:t>; </a:t>
            </a:r>
          </a:p>
          <a:p>
            <a:pPr>
              <a:buNone/>
            </a:pPr>
            <a:r>
              <a:rPr lang="it-IT" dirty="0" smtClean="0"/>
              <a:t>		</a:t>
            </a:r>
            <a:r>
              <a:rPr lang="it-IT" dirty="0" err="1" smtClean="0"/>
              <a:t>var</a:t>
            </a:r>
            <a:r>
              <a:rPr lang="it-IT" dirty="0" smtClean="0"/>
              <a:t> </a:t>
            </a:r>
            <a:r>
              <a:rPr lang="it-IT" dirty="0"/>
              <a:t>longitudine = </a:t>
            </a:r>
            <a:r>
              <a:rPr lang="it-IT" dirty="0" err="1"/>
              <a:t>pos.coords.longitude</a:t>
            </a:r>
            <a:r>
              <a:rPr lang="it-IT" dirty="0"/>
              <a:t>; </a:t>
            </a:r>
          </a:p>
          <a:p>
            <a:pPr>
              <a:buNone/>
            </a:pPr>
            <a:r>
              <a:rPr lang="it-IT" dirty="0" smtClean="0"/>
              <a:t>		</a:t>
            </a:r>
            <a:r>
              <a:rPr lang="it-IT" dirty="0" err="1" smtClean="0"/>
              <a:t>alert</a:t>
            </a:r>
            <a:r>
              <a:rPr lang="it-IT" dirty="0"/>
              <a:t>('lat:'+latitudine+', long:'</a:t>
            </a:r>
            <a:r>
              <a:rPr lang="it-IT" dirty="0" err="1"/>
              <a:t>+longitudine</a:t>
            </a:r>
            <a:r>
              <a:rPr lang="it-IT" dirty="0"/>
              <a:t>); </a:t>
            </a:r>
          </a:p>
          <a:p>
            <a:pPr>
              <a:buNone/>
            </a:pPr>
            <a:r>
              <a:rPr lang="it-IT" dirty="0" smtClean="0"/>
              <a:t>	} </a:t>
            </a:r>
          </a:p>
          <a:p>
            <a:pPr>
              <a:buNone/>
            </a:pPr>
            <a:r>
              <a:rPr lang="it-IT" dirty="0" smtClean="0"/>
              <a:t>	</a:t>
            </a:r>
            <a:r>
              <a:rPr lang="it-IT" dirty="0" err="1" smtClean="0"/>
              <a:t>if</a:t>
            </a:r>
            <a:r>
              <a:rPr lang="it-IT" dirty="0" smtClean="0"/>
              <a:t> </a:t>
            </a:r>
            <a:r>
              <a:rPr lang="it-IT" dirty="0"/>
              <a:t>(</a:t>
            </a:r>
            <a:r>
              <a:rPr lang="it-IT" dirty="0" err="1"/>
              <a:t>navigator.geolocation</a:t>
            </a:r>
            <a:r>
              <a:rPr lang="it-IT" dirty="0"/>
              <a:t>) { </a:t>
            </a:r>
          </a:p>
          <a:p>
            <a:pPr>
              <a:buNone/>
            </a:pPr>
            <a:r>
              <a:rPr lang="it-IT" dirty="0" smtClean="0"/>
              <a:t>		</a:t>
            </a:r>
            <a:r>
              <a:rPr lang="it-IT" dirty="0" err="1" smtClean="0"/>
              <a:t>navigator.geolocation.getCurrentPosition</a:t>
            </a:r>
            <a:r>
              <a:rPr lang="it-IT" dirty="0" smtClean="0"/>
              <a:t>(</a:t>
            </a:r>
            <a:r>
              <a:rPr lang="it-IT" dirty="0" err="1" smtClean="0"/>
              <a:t>callback</a:t>
            </a:r>
            <a:r>
              <a:rPr lang="it-IT" dirty="0"/>
              <a:t>); </a:t>
            </a:r>
          </a:p>
          <a:p>
            <a:pPr>
              <a:buNone/>
            </a:pPr>
            <a:r>
              <a:rPr lang="it-IT" dirty="0" smtClean="0"/>
              <a:t>	} </a:t>
            </a:r>
            <a:r>
              <a:rPr lang="it-IT" dirty="0"/>
              <a:t>else { </a:t>
            </a:r>
          </a:p>
          <a:p>
            <a:pPr>
              <a:buNone/>
            </a:pPr>
            <a:r>
              <a:rPr lang="it-IT" dirty="0" smtClean="0"/>
              <a:t>		</a:t>
            </a:r>
            <a:r>
              <a:rPr lang="it-IT" dirty="0" err="1" smtClean="0"/>
              <a:t>alert</a:t>
            </a:r>
            <a:r>
              <a:rPr lang="it-IT" dirty="0"/>
              <a:t>("Spiacente, il tuo browser non supporta la </a:t>
            </a:r>
            <a:r>
              <a:rPr lang="it-IT" dirty="0" smtClean="0"/>
              <a:t>	</a:t>
            </a:r>
            <a:r>
              <a:rPr lang="it-IT" dirty="0" err="1" smtClean="0"/>
              <a:t>GeoLocation</a:t>
            </a:r>
            <a:r>
              <a:rPr lang="it-IT" dirty="0"/>
              <a:t>"); </a:t>
            </a:r>
          </a:p>
          <a:p>
            <a:pPr>
              <a:buNone/>
            </a:pPr>
            <a:r>
              <a:rPr lang="it-IT" dirty="0" smtClean="0"/>
              <a:t>	} </a:t>
            </a:r>
            <a:endParaRPr lang="it-IT" dirty="0"/>
          </a:p>
          <a:p>
            <a:pPr>
              <a:buNone/>
            </a:pPr>
            <a:r>
              <a:rPr lang="it-IT" dirty="0"/>
              <a:t>&lt;/script&gt;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NUOVE FUNZIONALITÀ: GEOLOCALIZZAZIONE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La geolocalizzazione è una novità molto interessante alla luce della diffusione crescente di dispositivi ultraportatili con accesso a internet come </a:t>
            </a:r>
            <a:r>
              <a:rPr lang="it-IT" dirty="0" err="1" smtClean="0"/>
              <a:t>smartphones</a:t>
            </a:r>
            <a:r>
              <a:rPr lang="it-IT" dirty="0" smtClean="0"/>
              <a:t>.</a:t>
            </a:r>
          </a:p>
          <a:p>
            <a:r>
              <a:rPr lang="it-IT" dirty="0" smtClean="0"/>
              <a:t>Localizzare l’utente può essere utile per diversi scopi:</a:t>
            </a:r>
          </a:p>
          <a:p>
            <a:pPr lvl="1"/>
            <a:r>
              <a:rPr lang="it-IT" dirty="0" smtClean="0"/>
              <a:t>Consigliargli la strada per raggiungere una destinazione;</a:t>
            </a:r>
          </a:p>
          <a:p>
            <a:pPr lvl="1"/>
            <a:r>
              <a:rPr lang="it-IT" dirty="0" smtClean="0"/>
              <a:t>Permettergli di condividere la sua posizione con gli amici su un social network;</a:t>
            </a:r>
          </a:p>
          <a:p>
            <a:pPr lvl="1"/>
            <a:r>
              <a:rPr lang="it-IT" dirty="0" smtClean="0"/>
              <a:t>Suggerire i servizi presenti nei suoi dintorni.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NUOVE FUNZIONALITÀ: DRAG ‘N DROP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Permette all’utente di trascinare determinati elementi all’interno di un “contenitore” specificato.</a:t>
            </a:r>
          </a:p>
          <a:p>
            <a:r>
              <a:rPr lang="it-IT" dirty="0" smtClean="0"/>
              <a:t>In fase di implementazione si selezionano gli elementi trascinabili (attributo </a:t>
            </a:r>
            <a:r>
              <a:rPr lang="it-IT" dirty="0" err="1" smtClean="0"/>
              <a:t>draggable</a:t>
            </a:r>
            <a:r>
              <a:rPr lang="it-IT" dirty="0" smtClean="0"/>
              <a:t>) e si crea un contenitore (attributo </a:t>
            </a:r>
            <a:r>
              <a:rPr lang="it-IT" dirty="0" err="1" smtClean="0"/>
              <a:t>droppable</a:t>
            </a:r>
            <a:r>
              <a:rPr lang="it-IT" dirty="0" smtClean="0"/>
              <a:t>), quindi si implementano le funzioni da lanciare durante il trascinamento e il rilascio degli oggetti.</a:t>
            </a:r>
          </a:p>
          <a:p>
            <a:r>
              <a:rPr lang="it-IT" dirty="0" smtClean="0"/>
              <a:t>Il suo utilizzo non è immediato ma permette di riprodurre sul web una delle operazioni più basilari nell’esperienza informatica di ognuno di noi.</a:t>
            </a:r>
            <a:endParaRPr lang="it-IT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NUOVE FUNZIONALITÀ: DRAG ‘N DROP</a:t>
            </a:r>
            <a:br>
              <a:rPr lang="it-IT" dirty="0" smtClean="0"/>
            </a:br>
            <a:r>
              <a:rPr lang="it-IT" dirty="0" smtClean="0"/>
              <a:t>IMPLEMENTAZIONE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sz="4500" dirty="0" smtClean="0"/>
              <a:t>Definizione degli elementi </a:t>
            </a:r>
            <a:r>
              <a:rPr lang="it-IT" sz="4500" dirty="0" err="1" smtClean="0"/>
              <a:t>draggable</a:t>
            </a:r>
            <a:r>
              <a:rPr lang="it-IT" sz="4500" dirty="0" smtClean="0"/>
              <a:t> e </a:t>
            </a:r>
            <a:r>
              <a:rPr lang="it-IT" sz="4500" dirty="0" err="1" smtClean="0"/>
              <a:t>droppable</a:t>
            </a:r>
            <a:r>
              <a:rPr lang="it-IT" sz="4500" dirty="0" smtClean="0"/>
              <a:t>:</a:t>
            </a:r>
          </a:p>
          <a:p>
            <a:pPr>
              <a:buNone/>
            </a:pPr>
            <a:endParaRPr lang="it-IT" sz="4100" dirty="0" smtClean="0"/>
          </a:p>
          <a:p>
            <a:pPr>
              <a:buNone/>
            </a:pPr>
            <a:r>
              <a:rPr lang="it-IT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img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src=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res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buffon.jpg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" 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title=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buffon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" /&gt; </a:t>
            </a:r>
          </a:p>
          <a:p>
            <a:pPr>
              <a:buNone/>
            </a:pPr>
            <a:r>
              <a:rPr lang="it-IT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img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src=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res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cannavaro.jpg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" 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title=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cannavaro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" /&gt; </a:t>
            </a:r>
          </a:p>
          <a:p>
            <a:pPr>
              <a:buNone/>
            </a:pPr>
            <a:r>
              <a:rPr lang="it-IT" dirty="0">
                <a:latin typeface="Courier New" pitchFamily="49" charset="0"/>
                <a:cs typeface="Courier New" pitchFamily="49" charset="0"/>
              </a:rPr>
              <a:t>&lt;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img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src=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res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zambrotta.jpg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" 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title=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"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zambrotta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" /&gt; </a:t>
            </a:r>
            <a:endParaRPr lang="it-IT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it-IT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#field { height: 200px; width: 200px; background: green; color: snow } </a:t>
            </a:r>
          </a:p>
          <a:p>
            <a:pPr>
              <a:buNone/>
            </a:pPr>
            <a:r>
              <a:rPr lang="en-US" dirty="0" err="1">
                <a:latin typeface="Courier New" pitchFamily="49" charset="0"/>
                <a:cs typeface="Courier New" pitchFamily="49" charset="0"/>
              </a:rPr>
              <a:t>img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{ border: 3px solid black; cursor: move } </a:t>
            </a:r>
          </a:p>
          <a:p>
            <a:pPr>
              <a:buNone/>
            </a:pPr>
            <a:r>
              <a:rPr lang="it-IT" dirty="0" err="1">
                <a:latin typeface="Courier New" pitchFamily="49" charset="0"/>
                <a:cs typeface="Courier New" pitchFamily="49" charset="0"/>
              </a:rPr>
              <a:t>img.no-drag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 { 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cursor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: default } </a:t>
            </a:r>
            <a:endParaRPr lang="it-IT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it-IT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it-IT" dirty="0" err="1">
                <a:latin typeface="Courier New" pitchFamily="49" charset="0"/>
                <a:cs typeface="Courier New" pitchFamily="49" charset="0"/>
              </a:rPr>
              <a:t>field.ondragover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event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) { </a:t>
            </a:r>
          </a:p>
          <a:p>
            <a:pPr>
              <a:buNone/>
            </a:pPr>
            <a:r>
              <a:rPr lang="it-IT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it-IT" dirty="0" err="1" smtClean="0">
                <a:latin typeface="Courier New" pitchFamily="49" charset="0"/>
                <a:cs typeface="Courier New" pitchFamily="49" charset="0"/>
              </a:rPr>
              <a:t>return</a:t>
            </a:r>
            <a:r>
              <a:rPr lang="it-IT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false; </a:t>
            </a:r>
          </a:p>
          <a:p>
            <a:pPr>
              <a:buNone/>
            </a:pPr>
            <a:r>
              <a:rPr lang="it-IT" dirty="0">
                <a:latin typeface="Courier New" pitchFamily="49" charset="0"/>
                <a:cs typeface="Courier New" pitchFamily="49" charset="0"/>
              </a:rPr>
              <a:t>}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NUOVE FUNZIONALITÀ: DRAG ‘N DROP</a:t>
            </a:r>
            <a:br>
              <a:rPr lang="it-IT" dirty="0" smtClean="0"/>
            </a:br>
            <a:r>
              <a:rPr lang="it-IT" dirty="0" smtClean="0"/>
              <a:t>IMPLEMENTAZIONE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sz="4500" dirty="0" smtClean="0"/>
              <a:t>Gestisco eventi di trascinamento (determino l’oggetto selezionato) e rilascio: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players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document.getElementsByTagName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("IMG"); </a:t>
            </a:r>
          </a:p>
          <a:p>
            <a:pPr>
              <a:buNone/>
            </a:pPr>
            <a:r>
              <a:rPr lang="it-IT" dirty="0" err="1">
                <a:latin typeface="Courier New" pitchFamily="49" charset="0"/>
                <a:cs typeface="Courier New" pitchFamily="49" charset="0"/>
              </a:rPr>
              <a:t>for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 i = 0;i&lt;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players.length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; i++) { </a:t>
            </a:r>
          </a:p>
          <a:p>
            <a:pPr>
              <a:buNone/>
            </a:pPr>
            <a:r>
              <a:rPr lang="it-IT" dirty="0" err="1">
                <a:latin typeface="Courier New" pitchFamily="49" charset="0"/>
                <a:cs typeface="Courier New" pitchFamily="49" charset="0"/>
              </a:rPr>
              <a:t>players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[i].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ondragstart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event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) { </a:t>
            </a:r>
            <a:endParaRPr lang="it-IT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it-IT" dirty="0" err="1">
                <a:latin typeface="Courier New" pitchFamily="49" charset="0"/>
                <a:cs typeface="Courier New" pitchFamily="49" charset="0"/>
              </a:rPr>
              <a:t>event.dataTransfer.setData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("player", 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this.title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); </a:t>
            </a:r>
          </a:p>
          <a:p>
            <a:pPr>
              <a:buNone/>
            </a:pPr>
            <a:r>
              <a:rPr lang="it-IT" dirty="0">
                <a:latin typeface="Courier New" pitchFamily="49" charset="0"/>
                <a:cs typeface="Courier New" pitchFamily="49" charset="0"/>
              </a:rPr>
              <a:t>} </a:t>
            </a:r>
            <a:endParaRPr lang="it-IT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it-IT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it-IT" dirty="0" err="1">
                <a:latin typeface="Courier New" pitchFamily="49" charset="0"/>
                <a:cs typeface="Courier New" pitchFamily="49" charset="0"/>
              </a:rPr>
              <a:t>field.ondrop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function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event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) { </a:t>
            </a:r>
          </a:p>
          <a:p>
            <a:pPr>
              <a:buNone/>
            </a:pPr>
            <a:r>
              <a:rPr lang="it-IT" dirty="0" err="1">
                <a:latin typeface="Courier New" pitchFamily="49" charset="0"/>
                <a:cs typeface="Courier New" pitchFamily="49" charset="0"/>
              </a:rPr>
              <a:t>event.preventDefault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(); </a:t>
            </a:r>
          </a:p>
          <a:p>
            <a:pPr>
              <a:buNone/>
            </a:pPr>
            <a:r>
              <a:rPr lang="it-IT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title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event.dataTransfer.getData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("player"); </a:t>
            </a:r>
          </a:p>
          <a:p>
            <a:pPr>
              <a:buNone/>
            </a:pPr>
            <a:r>
              <a:rPr lang="it-IT" dirty="0" err="1">
                <a:latin typeface="Courier New" pitchFamily="49" charset="0"/>
                <a:cs typeface="Courier New" pitchFamily="49" charset="0"/>
              </a:rPr>
              <a:t>this.innerHTML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 += 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title+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"&lt;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br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&gt;"; </a:t>
            </a:r>
          </a:p>
          <a:p>
            <a:pPr>
              <a:buNone/>
            </a:pPr>
            <a:r>
              <a:rPr lang="it-IT" dirty="0">
                <a:latin typeface="Courier New" pitchFamily="49" charset="0"/>
                <a:cs typeface="Courier New" pitchFamily="49" charset="0"/>
              </a:rPr>
              <a:t>}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NUOVE FUNZIONALITÀ: CANVAS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Canvas</a:t>
            </a:r>
            <a:r>
              <a:rPr lang="it-IT" dirty="0" smtClean="0"/>
              <a:t> rappresenta un’area graficamente modificabile dinamicamente mediante </a:t>
            </a:r>
            <a:r>
              <a:rPr lang="it-IT" dirty="0" err="1" smtClean="0"/>
              <a:t>scripts</a:t>
            </a:r>
            <a:r>
              <a:rPr lang="it-IT" dirty="0" smtClean="0"/>
              <a:t>.</a:t>
            </a:r>
          </a:p>
          <a:p>
            <a:r>
              <a:rPr lang="it-IT" dirty="0" smtClean="0"/>
              <a:t>Il codice </a:t>
            </a:r>
            <a:r>
              <a:rPr lang="it-IT" dirty="0" err="1" smtClean="0"/>
              <a:t>JavaScript</a:t>
            </a:r>
            <a:r>
              <a:rPr lang="it-IT" dirty="0" smtClean="0"/>
              <a:t> può accedere all’area mediante predefinite 2D </a:t>
            </a:r>
            <a:r>
              <a:rPr lang="it-IT" dirty="0" err="1" smtClean="0"/>
              <a:t>APIs</a:t>
            </a:r>
            <a:r>
              <a:rPr lang="it-IT" dirty="0" smtClean="0"/>
              <a:t>.</a:t>
            </a:r>
          </a:p>
          <a:p>
            <a:r>
              <a:rPr lang="it-IT" dirty="0" smtClean="0"/>
              <a:t>Può essere utilizzato per la creazione di grafici</a:t>
            </a:r>
            <a:r>
              <a:rPr lang="it-IT" dirty="0"/>
              <a:t> </a:t>
            </a:r>
            <a:r>
              <a:rPr lang="it-IT" dirty="0" smtClean="0"/>
              <a:t>e animazioni dinamiche, nonché di giochi.</a:t>
            </a:r>
          </a:p>
          <a:p>
            <a:r>
              <a:rPr lang="it-IT" dirty="0" smtClean="0"/>
              <a:t>Bisogna fare attenzione al fine di non utilizzarlo a sproposito.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NUOVE FUNZIONALITÀ: CANVAS</a:t>
            </a:r>
            <a:br>
              <a:rPr lang="it-IT" dirty="0" smtClean="0"/>
            </a:br>
            <a:r>
              <a:rPr lang="it-IT" dirty="0" smtClean="0"/>
              <a:t>IMPLEMENTAZIONE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Vediamo un po’ di API come esempio:</a:t>
            </a:r>
            <a:endParaRPr lang="it-IT" dirty="0"/>
          </a:p>
          <a:p>
            <a:pPr lvl="1"/>
            <a:r>
              <a:rPr lang="it-IT" dirty="0" err="1"/>
              <a:t>obj.fillRect</a:t>
            </a:r>
            <a:r>
              <a:rPr lang="it-IT" dirty="0"/>
              <a:t> (X, Y, L, A); creiamo un rettangolo dove: </a:t>
            </a:r>
          </a:p>
          <a:p>
            <a:pPr lvl="2"/>
            <a:r>
              <a:rPr lang="it-IT" dirty="0" smtClean="0"/>
              <a:t>X </a:t>
            </a:r>
            <a:r>
              <a:rPr lang="it-IT" dirty="0"/>
              <a:t>= distanza dal bordo sinistro del </a:t>
            </a:r>
            <a:r>
              <a:rPr lang="it-IT" dirty="0" err="1" smtClean="0"/>
              <a:t>canvas</a:t>
            </a:r>
            <a:r>
              <a:rPr lang="it-IT" dirty="0" smtClean="0"/>
              <a:t>;</a:t>
            </a:r>
            <a:endParaRPr lang="it-IT" dirty="0"/>
          </a:p>
          <a:p>
            <a:pPr lvl="2"/>
            <a:r>
              <a:rPr lang="it-IT" dirty="0" smtClean="0"/>
              <a:t>Y </a:t>
            </a:r>
            <a:r>
              <a:rPr lang="it-IT" dirty="0"/>
              <a:t>= distanza dal bordo superiore del </a:t>
            </a:r>
            <a:r>
              <a:rPr lang="it-IT" dirty="0" err="1" smtClean="0"/>
              <a:t>canvas</a:t>
            </a:r>
            <a:r>
              <a:rPr lang="it-IT" dirty="0" smtClean="0"/>
              <a:t>; </a:t>
            </a:r>
            <a:endParaRPr lang="it-IT" dirty="0"/>
          </a:p>
          <a:p>
            <a:pPr lvl="2"/>
            <a:r>
              <a:rPr lang="it-IT" dirty="0" smtClean="0"/>
              <a:t>L </a:t>
            </a:r>
            <a:r>
              <a:rPr lang="it-IT" dirty="0"/>
              <a:t>= base del </a:t>
            </a:r>
            <a:r>
              <a:rPr lang="it-IT" dirty="0" smtClean="0"/>
              <a:t>rettangolo;</a:t>
            </a:r>
            <a:endParaRPr lang="it-IT" dirty="0"/>
          </a:p>
          <a:p>
            <a:pPr lvl="2"/>
            <a:r>
              <a:rPr lang="it-IT" dirty="0" smtClean="0"/>
              <a:t>A </a:t>
            </a:r>
            <a:r>
              <a:rPr lang="it-IT" dirty="0"/>
              <a:t>= altezza del </a:t>
            </a:r>
            <a:r>
              <a:rPr lang="it-IT" dirty="0" smtClean="0"/>
              <a:t>rettangolo.</a:t>
            </a:r>
            <a:endParaRPr lang="it-IT" dirty="0"/>
          </a:p>
          <a:p>
            <a:pPr lvl="1"/>
            <a:r>
              <a:rPr lang="it-IT" dirty="0" err="1"/>
              <a:t>obj.fillStyle</a:t>
            </a:r>
            <a:r>
              <a:rPr lang="it-IT" dirty="0"/>
              <a:t> = “</a:t>
            </a:r>
            <a:r>
              <a:rPr lang="it-IT" dirty="0" err="1"/>
              <a:t>rgba</a:t>
            </a:r>
            <a:r>
              <a:rPr lang="it-IT" dirty="0"/>
              <a:t> (R, G, B, T)”; modifichiamo lo stile di riempimento: </a:t>
            </a:r>
          </a:p>
          <a:p>
            <a:pPr lvl="2"/>
            <a:r>
              <a:rPr lang="it-IT" dirty="0" smtClean="0"/>
              <a:t>R</a:t>
            </a:r>
            <a:r>
              <a:rPr lang="it-IT" dirty="0"/>
              <a:t>, G, B = livelli dei colori rosso, verde e </a:t>
            </a:r>
            <a:r>
              <a:rPr lang="it-IT" dirty="0" err="1"/>
              <a:t>blue</a:t>
            </a:r>
            <a:r>
              <a:rPr lang="it-IT" dirty="0"/>
              <a:t>, ciascuno variabile fra 0 e </a:t>
            </a:r>
            <a:r>
              <a:rPr lang="it-IT" dirty="0" smtClean="0"/>
              <a:t>255;</a:t>
            </a:r>
            <a:endParaRPr lang="it-IT" dirty="0"/>
          </a:p>
          <a:p>
            <a:pPr lvl="2"/>
            <a:r>
              <a:rPr lang="it-IT" dirty="0"/>
              <a:t>T = livello di trasparenza in percentuale (valori fra 0 e 1</a:t>
            </a:r>
            <a:r>
              <a:rPr lang="it-IT" dirty="0" smtClean="0"/>
              <a:t>).</a:t>
            </a:r>
            <a:endParaRPr lang="it-IT" dirty="0"/>
          </a:p>
          <a:p>
            <a:pPr lvl="2"/>
            <a:endParaRPr lang="it-IT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NUOVE FUNZIONALITÀ: CANVAS</a:t>
            </a:r>
            <a:br>
              <a:rPr lang="it-IT" dirty="0" smtClean="0"/>
            </a:br>
            <a:r>
              <a:rPr lang="it-IT" dirty="0" smtClean="0"/>
              <a:t>IMPLEMENTAZIONE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4500" dirty="0" err="1" smtClean="0"/>
              <a:t>Ecco</a:t>
            </a:r>
            <a:r>
              <a:rPr lang="en-US" sz="4500" dirty="0" smtClean="0"/>
              <a:t> un </a:t>
            </a:r>
            <a:r>
              <a:rPr lang="en-US" sz="4500" dirty="0" err="1" smtClean="0"/>
              <a:t>esempio</a:t>
            </a:r>
            <a:r>
              <a:rPr lang="en-US" sz="4500" dirty="0" smtClean="0"/>
              <a:t> </a:t>
            </a:r>
            <a:r>
              <a:rPr lang="en-US" sz="4500" dirty="0" err="1" smtClean="0"/>
              <a:t>pratico</a:t>
            </a:r>
            <a:r>
              <a:rPr lang="en-US" sz="4500" dirty="0" smtClean="0"/>
              <a:t> </a:t>
            </a:r>
            <a:r>
              <a:rPr lang="en-US" sz="4500" dirty="0" err="1" smtClean="0"/>
              <a:t>di</a:t>
            </a:r>
            <a:r>
              <a:rPr lang="en-US" sz="4500" dirty="0" smtClean="0"/>
              <a:t> </a:t>
            </a:r>
            <a:r>
              <a:rPr lang="en-US" sz="4500" dirty="0" err="1" smtClean="0"/>
              <a:t>implementazione</a:t>
            </a:r>
            <a:r>
              <a:rPr lang="en-US" sz="4500" dirty="0" smtClean="0"/>
              <a:t>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&lt;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canvas id="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bandierina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" width="180" height="100"&gt;Non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Supportato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&lt;/canvas&gt; </a:t>
            </a:r>
          </a:p>
          <a:p>
            <a:pPr>
              <a:buNone/>
            </a:pPr>
            <a:r>
              <a:rPr lang="it-IT" dirty="0">
                <a:latin typeface="Courier New" pitchFamily="49" charset="0"/>
                <a:cs typeface="Courier New" pitchFamily="49" charset="0"/>
              </a:rPr>
              <a:t>&lt;script 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type=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"text/javascript"&gt; </a:t>
            </a:r>
          </a:p>
          <a:p>
            <a:pPr>
              <a:buNone/>
            </a:pPr>
            <a:r>
              <a:rPr lang="it-IT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canvas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document.getElementById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('bandierina'); </a:t>
            </a:r>
          </a:p>
          <a:p>
            <a:pPr>
              <a:buNone/>
            </a:pPr>
            <a:r>
              <a:rPr lang="it-IT" dirty="0" err="1">
                <a:latin typeface="Courier New" pitchFamily="49" charset="0"/>
                <a:cs typeface="Courier New" pitchFamily="49" charset="0"/>
              </a:rPr>
              <a:t>var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 c = 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canvas.getContext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('2d'); </a:t>
            </a:r>
          </a:p>
          <a:p>
            <a:pPr>
              <a:buNone/>
            </a:pPr>
            <a:r>
              <a:rPr lang="it-IT" dirty="0">
                <a:latin typeface="Courier New" pitchFamily="49" charset="0"/>
                <a:cs typeface="Courier New" pitchFamily="49" charset="0"/>
              </a:rPr>
              <a:t>c.fillStyle='#FF0000'; </a:t>
            </a:r>
          </a:p>
          <a:p>
            <a:pPr>
              <a:buNone/>
            </a:pPr>
            <a:r>
              <a:rPr lang="it-IT" dirty="0" err="1">
                <a:latin typeface="Courier New" pitchFamily="49" charset="0"/>
                <a:cs typeface="Courier New" pitchFamily="49" charset="0"/>
              </a:rPr>
              <a:t>c.fillRect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(0,0,180,100); </a:t>
            </a:r>
          </a:p>
          <a:p>
            <a:pPr>
              <a:buNone/>
            </a:pPr>
            <a:r>
              <a:rPr lang="it-IT" dirty="0">
                <a:latin typeface="Courier New" pitchFamily="49" charset="0"/>
                <a:cs typeface="Courier New" pitchFamily="49" charset="0"/>
              </a:rPr>
              <a:t>c.fillStyle='</a:t>
            </a:r>
            <a:r>
              <a:rPr lang="it-IT" dirty="0" err="1">
                <a:latin typeface="Courier New" pitchFamily="49" charset="0"/>
                <a:cs typeface="Courier New" pitchFamily="49" charset="0"/>
              </a:rPr>
              <a:t>#FFFFFF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'; </a:t>
            </a:r>
          </a:p>
          <a:p>
            <a:pPr>
              <a:buNone/>
            </a:pPr>
            <a:r>
              <a:rPr lang="it-IT" dirty="0" err="1">
                <a:latin typeface="Courier New" pitchFamily="49" charset="0"/>
                <a:cs typeface="Courier New" pitchFamily="49" charset="0"/>
              </a:rPr>
              <a:t>c.fillRect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(0,0,120,100); </a:t>
            </a:r>
          </a:p>
          <a:p>
            <a:pPr>
              <a:buNone/>
            </a:pPr>
            <a:r>
              <a:rPr lang="it-IT" dirty="0">
                <a:latin typeface="Courier New" pitchFamily="49" charset="0"/>
                <a:cs typeface="Courier New" pitchFamily="49" charset="0"/>
              </a:rPr>
              <a:t>c.fillStyle='#00FF00'; </a:t>
            </a:r>
          </a:p>
          <a:p>
            <a:pPr>
              <a:buNone/>
            </a:pPr>
            <a:r>
              <a:rPr lang="it-IT" dirty="0" err="1">
                <a:latin typeface="Courier New" pitchFamily="49" charset="0"/>
                <a:cs typeface="Courier New" pitchFamily="49" charset="0"/>
              </a:rPr>
              <a:t>c.fillRect</a:t>
            </a:r>
            <a:r>
              <a:rPr lang="it-IT" dirty="0">
                <a:latin typeface="Courier New" pitchFamily="49" charset="0"/>
                <a:cs typeface="Courier New" pitchFamily="49" charset="0"/>
              </a:rPr>
              <a:t>(0,0,60,100); </a:t>
            </a:r>
          </a:p>
          <a:p>
            <a:pPr>
              <a:buNone/>
            </a:pPr>
            <a:r>
              <a:rPr lang="it-IT" dirty="0">
                <a:latin typeface="Courier New" pitchFamily="49" charset="0"/>
                <a:cs typeface="Courier New" pitchFamily="49" charset="0"/>
              </a:rPr>
              <a:t>&lt;/script&gt;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2132</Words>
  <Application>Microsoft Office PowerPoint</Application>
  <PresentationFormat>Presentazione su schermo (4:3)</PresentationFormat>
  <Paragraphs>222</Paragraphs>
  <Slides>41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41</vt:i4>
      </vt:variant>
    </vt:vector>
  </HeadingPairs>
  <TitlesOfParts>
    <vt:vector size="42" baseType="lpstr">
      <vt:lpstr>Tema di Office</vt:lpstr>
      <vt:lpstr>HTML 5</vt:lpstr>
      <vt:lpstr>STORIA</vt:lpstr>
      <vt:lpstr>HTML 1</vt:lpstr>
      <vt:lpstr>Uno dei primi browser editor prodotti da Berners-Lee</vt:lpstr>
      <vt:lpstr>Primo Web Server della storia</vt:lpstr>
      <vt:lpstr>W3C e HTML 2</vt:lpstr>
      <vt:lpstr>IL FALLIMENTO DI HTML 3</vt:lpstr>
      <vt:lpstr>HTML 3.2</vt:lpstr>
      <vt:lpstr>HTML 4 e HTML 4.01</vt:lpstr>
      <vt:lpstr>W3C SI ALLONTANA DAL PROGETTO</vt:lpstr>
      <vt:lpstr>NASCE WHATWG</vt:lpstr>
      <vt:lpstr>HTML 5</vt:lpstr>
      <vt:lpstr>NOVITÀ</vt:lpstr>
      <vt:lpstr>NOVITÀ</vt:lpstr>
      <vt:lpstr>STRUTTURA </vt:lpstr>
      <vt:lpstr>Il nuovo Content Model</vt:lpstr>
      <vt:lpstr>GLI ELEMENTI STRUTTURALI IN HTML4</vt:lpstr>
      <vt:lpstr>Tipica struttura di un documento HTML 4</vt:lpstr>
      <vt:lpstr>GLI ELEMENTI STRUTTURALI IN HTML5</vt:lpstr>
      <vt:lpstr>Struttura di un tipico documento HTML 5</vt:lpstr>
      <vt:lpstr>LATI POSITIVI DELLA NUOVA STRUTTURA DI HTML 5</vt:lpstr>
      <vt:lpstr>LA NUOVA SINTASSI</vt:lpstr>
      <vt:lpstr>LA NUOVA SINTASSI</vt:lpstr>
      <vt:lpstr>I FORMS IN HTML 4</vt:lpstr>
      <vt:lpstr>I NUOVI FORMS</vt:lpstr>
      <vt:lpstr>I NUOVI FORMS</vt:lpstr>
      <vt:lpstr>I NUOVI FORMS</vt:lpstr>
      <vt:lpstr>LO SCRIPTING</vt:lpstr>
      <vt:lpstr>LO SCRIPTING</vt:lpstr>
      <vt:lpstr>ELEMENTI MULTIMEDIALI</vt:lpstr>
      <vt:lpstr>&lt;video&gt; e &lt;audio&gt;: VANTAGGI</vt:lpstr>
      <vt:lpstr>Esempio di Player nativo: “projekktor”</vt:lpstr>
      <vt:lpstr>NUOVE FUNZIONALITÀ: GEOLOCALIZZAZIONE</vt:lpstr>
      <vt:lpstr>NUOVE FUNZIONALITÀ: GEOLOCALIZZAZIONE</vt:lpstr>
      <vt:lpstr>NUOVE FUNZIONALITÀ: GEOLOCALIZZAZIONE</vt:lpstr>
      <vt:lpstr>NUOVE FUNZIONALITÀ: DRAG ‘N DROP</vt:lpstr>
      <vt:lpstr>NUOVE FUNZIONALITÀ: DRAG ‘N DROP IMPLEMENTAZIONE</vt:lpstr>
      <vt:lpstr>NUOVE FUNZIONALITÀ: DRAG ‘N DROP IMPLEMENTAZIONE</vt:lpstr>
      <vt:lpstr>NUOVE FUNZIONALITÀ: CANVAS</vt:lpstr>
      <vt:lpstr>NUOVE FUNZIONALITÀ: CANVAS IMPLEMENTAZIONE</vt:lpstr>
      <vt:lpstr>NUOVE FUNZIONALITÀ: CANVAS IMPLEMENTAZIONE</vt:lpstr>
    </vt:vector>
  </TitlesOfParts>
  <Company>Administrator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 5</dc:title>
  <dc:creator>D-WADE#3</dc:creator>
  <cp:lastModifiedBy>D-WADE#3</cp:lastModifiedBy>
  <cp:revision>58</cp:revision>
  <dcterms:created xsi:type="dcterms:W3CDTF">2011-03-21T21:38:42Z</dcterms:created>
  <dcterms:modified xsi:type="dcterms:W3CDTF">2011-03-22T10:20:31Z</dcterms:modified>
</cp:coreProperties>
</file>